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35" r:id="rId3"/>
    <p:sldId id="280" r:id="rId4"/>
    <p:sldId id="281" r:id="rId5"/>
    <p:sldId id="302" r:id="rId6"/>
    <p:sldId id="283" r:id="rId7"/>
    <p:sldId id="284" r:id="rId8"/>
    <p:sldId id="285" r:id="rId9"/>
    <p:sldId id="286" r:id="rId10"/>
    <p:sldId id="336" r:id="rId11"/>
    <p:sldId id="290" r:id="rId12"/>
    <p:sldId id="291" r:id="rId13"/>
    <p:sldId id="292" r:id="rId14"/>
    <p:sldId id="293" r:id="rId15"/>
    <p:sldId id="294" r:id="rId16"/>
    <p:sldId id="295" r:id="rId17"/>
    <p:sldId id="296" r:id="rId18"/>
    <p:sldId id="297" r:id="rId19"/>
    <p:sldId id="298" r:id="rId20"/>
    <p:sldId id="337" r:id="rId21"/>
    <p:sldId id="303" r:id="rId22"/>
    <p:sldId id="306" r:id="rId23"/>
    <p:sldId id="305" r:id="rId24"/>
    <p:sldId id="304" r:id="rId25"/>
    <p:sldId id="338" r:id="rId26"/>
    <p:sldId id="307" r:id="rId27"/>
    <p:sldId id="312" r:id="rId28"/>
    <p:sldId id="308" r:id="rId29"/>
    <p:sldId id="309" r:id="rId30"/>
    <p:sldId id="311" r:id="rId31"/>
    <p:sldId id="313" r:id="rId32"/>
    <p:sldId id="326" r:id="rId33"/>
    <p:sldId id="339" r:id="rId34"/>
    <p:sldId id="314" r:id="rId35"/>
    <p:sldId id="315" r:id="rId36"/>
    <p:sldId id="316" r:id="rId37"/>
    <p:sldId id="317" r:id="rId38"/>
    <p:sldId id="318" r:id="rId39"/>
    <p:sldId id="319" r:id="rId40"/>
    <p:sldId id="320" r:id="rId41"/>
    <p:sldId id="321" r:id="rId42"/>
    <p:sldId id="322" r:id="rId43"/>
    <p:sldId id="324" r:id="rId44"/>
    <p:sldId id="340" r:id="rId45"/>
    <p:sldId id="327" r:id="rId46"/>
    <p:sldId id="328" r:id="rId47"/>
    <p:sldId id="331" r:id="rId48"/>
    <p:sldId id="334" r:id="rId49"/>
    <p:sldId id="329" r:id="rId50"/>
    <p:sldId id="330" r:id="rId51"/>
    <p:sldId id="332" r:id="rId52"/>
    <p:sldId id="325" r:id="rId53"/>
    <p:sldId id="279" r:id="rId5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486D2DC8-8B2F-488E-ACC8-80928C5DB8C3}">
          <p14:sldIdLst>
            <p14:sldId id="256"/>
          </p14:sldIdLst>
        </p14:section>
        <p14:section name="Протокол DHCP" id="{C1D6D197-E175-453F-AFBB-3D337987CA09}">
          <p14:sldIdLst>
            <p14:sldId id="335"/>
            <p14:sldId id="280"/>
            <p14:sldId id="281"/>
            <p14:sldId id="302"/>
            <p14:sldId id="283"/>
            <p14:sldId id="284"/>
            <p14:sldId id="285"/>
            <p14:sldId id="286"/>
          </p14:sldIdLst>
        </p14:section>
        <p14:section name="Протокол DNS" id="{12004891-3620-4506-A0E8-914815E21583}">
          <p14:sldIdLst>
            <p14:sldId id="336"/>
            <p14:sldId id="290"/>
            <p14:sldId id="291"/>
            <p14:sldId id="292"/>
            <p14:sldId id="293"/>
            <p14:sldId id="294"/>
            <p14:sldId id="295"/>
            <p14:sldId id="296"/>
            <p14:sldId id="297"/>
            <p14:sldId id="298"/>
          </p14:sldIdLst>
        </p14:section>
        <p14:section name="Telnet" id="{862B1754-847A-4820-A95D-F4BD8258EF64}">
          <p14:sldIdLst>
            <p14:sldId id="337"/>
            <p14:sldId id="303"/>
            <p14:sldId id="306"/>
            <p14:sldId id="305"/>
            <p14:sldId id="304"/>
          </p14:sldIdLst>
        </p14:section>
        <p14:section name="SSH" id="{0369465A-2EDF-4FB3-83AD-DE72B09CDE6D}">
          <p14:sldIdLst>
            <p14:sldId id="338"/>
            <p14:sldId id="307"/>
            <p14:sldId id="312"/>
            <p14:sldId id="308"/>
            <p14:sldId id="309"/>
            <p14:sldId id="311"/>
            <p14:sldId id="313"/>
            <p14:sldId id="326"/>
          </p14:sldIdLst>
        </p14:section>
        <p14:section name="HTTP" id="{C6B8E031-9265-4DD5-867B-E53890EFD4B6}">
          <p14:sldIdLst>
            <p14:sldId id="339"/>
            <p14:sldId id="314"/>
            <p14:sldId id="315"/>
            <p14:sldId id="316"/>
            <p14:sldId id="317"/>
            <p14:sldId id="318"/>
            <p14:sldId id="319"/>
            <p14:sldId id="320"/>
          </p14:sldIdLst>
        </p14:section>
        <p14:section name="HTTPS" id="{F87EB6C3-C7F1-40F4-B388-A7AF94DD24B3}">
          <p14:sldIdLst>
            <p14:sldId id="321"/>
            <p14:sldId id="322"/>
            <p14:sldId id="324"/>
          </p14:sldIdLst>
        </p14:section>
        <p14:section name="Протокол SMB" id="{CE4BC6BB-381F-42A3-8BE6-B87BC26E3D52}">
          <p14:sldIdLst>
            <p14:sldId id="340"/>
            <p14:sldId id="327"/>
            <p14:sldId id="328"/>
            <p14:sldId id="331"/>
            <p14:sldId id="334"/>
            <p14:sldId id="329"/>
            <p14:sldId id="330"/>
            <p14:sldId id="332"/>
          </p14:sldIdLst>
        </p14:section>
        <p14:section name="Остальные сетевые протоколы" id="{DF4BF13F-82F0-4414-823E-CE725BF0CD4A}">
          <p14:sldIdLst>
            <p14:sldId id="325"/>
            <p14:sldId id="279"/>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6F8"/>
    <a:srgbClr val="E165A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3555" autoAdjust="0"/>
  </p:normalViewPr>
  <p:slideViewPr>
    <p:cSldViewPr snapToGrid="0" showGuides="1">
      <p:cViewPr>
        <p:scale>
          <a:sx n="66" d="100"/>
          <a:sy n="66" d="100"/>
        </p:scale>
        <p:origin x="-1162" y="-302"/>
      </p:cViewPr>
      <p:guideLst>
        <p:guide orient="horz" pos="2160"/>
        <p:guide pos="384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1B6AB-B694-4E86-8873-690B1D1AAE4C}" type="datetimeFigureOut">
              <a:rPr lang="ru-RU" smtClean="0"/>
              <a:t>26.04.2022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E60-5E3E-4AAB-B5EC-6CA89797E6E9}" type="slidenum">
              <a:rPr lang="ru-RU" smtClean="0"/>
              <a:t>‹#›</a:t>
            </a:fld>
            <a:endParaRPr lang="ru-RU"/>
          </a:p>
        </p:txBody>
      </p:sp>
    </p:spTree>
    <p:extLst>
      <p:ext uri="{BB962C8B-B14F-4D97-AF65-F5344CB8AC3E}">
        <p14:creationId xmlns:p14="http://schemas.microsoft.com/office/powerpoint/2010/main" val="41655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ru.wikipedia.org/wiki/RFC"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a:t>
            </a:fld>
            <a:endParaRPr lang="ru-RU" dirty="0"/>
          </a:p>
        </p:txBody>
      </p:sp>
    </p:spTree>
    <p:extLst>
      <p:ext uri="{BB962C8B-B14F-4D97-AF65-F5344CB8AC3E}">
        <p14:creationId xmlns:p14="http://schemas.microsoft.com/office/powerpoint/2010/main" val="412857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Разберемся в работе</a:t>
            </a:r>
            <a:r>
              <a:rPr lang="ru-RU" baseline="0" dirty="0" smtClean="0"/>
              <a:t> протокола </a:t>
            </a:r>
            <a:r>
              <a:rPr lang="en-US" baseline="0" dirty="0" smtClean="0"/>
              <a:t>DNS. </a:t>
            </a:r>
            <a:endParaRPr lang="ru-RU" baseline="0" dirty="0" smtClean="0"/>
          </a:p>
          <a:p>
            <a:pPr algn="l"/>
            <a:r>
              <a:rPr lang="ru-RU" dirty="0" smtClean="0"/>
              <a:t>Как</a:t>
            </a:r>
            <a:r>
              <a:rPr lang="ru-RU" baseline="0" dirty="0" smtClean="0"/>
              <a:t> ранее уточнялось, с помощью такого протокола мы можем обратиться к устройству по его имени. Но эта информация никак не фигурирует в основных уровнях модели </a:t>
            </a:r>
            <a:r>
              <a:rPr lang="en-US" baseline="0" dirty="0" smtClean="0"/>
              <a:t>OSI</a:t>
            </a:r>
            <a:r>
              <a:rPr lang="ru-RU" baseline="0" dirty="0" smtClean="0"/>
              <a:t>, где используется адресация</a:t>
            </a:r>
            <a:r>
              <a:rPr lang="en-US" baseline="0" dirty="0" smtClean="0"/>
              <a:t> – L2 </a:t>
            </a:r>
            <a:r>
              <a:rPr lang="ru-RU" baseline="0" dirty="0" smtClean="0"/>
              <a:t>и </a:t>
            </a:r>
            <a:r>
              <a:rPr lang="en-US" baseline="0" dirty="0" smtClean="0"/>
              <a:t>L3. </a:t>
            </a:r>
            <a:r>
              <a:rPr lang="ru-RU" baseline="0" dirty="0" smtClean="0"/>
              <a:t>Мы не можем в заголовок </a:t>
            </a:r>
            <a:r>
              <a:rPr lang="en-US" baseline="0" dirty="0" err="1" smtClean="0"/>
              <a:t>ip</a:t>
            </a:r>
            <a:r>
              <a:rPr lang="en-US" baseline="0" dirty="0" smtClean="0"/>
              <a:t> </a:t>
            </a:r>
            <a:r>
              <a:rPr lang="ru-RU" baseline="0" dirty="0" smtClean="0"/>
              <a:t>или </a:t>
            </a:r>
            <a:r>
              <a:rPr lang="en-US" baseline="0" dirty="0" smtClean="0"/>
              <a:t>mac </a:t>
            </a:r>
            <a:r>
              <a:rPr lang="ru-RU" baseline="0" dirty="0" smtClean="0"/>
              <a:t>адреса подставить имя хоста, ведь там стандартизованы конкретные адреса. Поэтому </a:t>
            </a:r>
            <a:r>
              <a:rPr lang="en-US" baseline="0" dirty="0" smtClean="0"/>
              <a:t>DNS </a:t>
            </a:r>
            <a:r>
              <a:rPr lang="ru-RU" baseline="0" dirty="0" smtClean="0"/>
              <a:t>проводит процесс, называемый «разрешение имени». При этом процессе мы спрашиваем у специального </a:t>
            </a:r>
            <a:r>
              <a:rPr lang="en-US" baseline="0" dirty="0" smtClean="0"/>
              <a:t>DNS </a:t>
            </a:r>
            <a:r>
              <a:rPr lang="ru-RU" baseline="0" dirty="0" smtClean="0"/>
              <a:t>сервера, какой </a:t>
            </a:r>
            <a:r>
              <a:rPr lang="en-US" baseline="0" dirty="0" err="1" smtClean="0"/>
              <a:t>ip</a:t>
            </a:r>
            <a:r>
              <a:rPr lang="en-US" baseline="0" dirty="0" smtClean="0"/>
              <a:t> </a:t>
            </a:r>
            <a:r>
              <a:rPr lang="ru-RU" baseline="0" dirty="0" smtClean="0"/>
              <a:t>адрес у нужного нам ресурса. В примере происходит разрешение имени </a:t>
            </a:r>
            <a:r>
              <a:rPr lang="en-US" baseline="0" dirty="0" smtClean="0"/>
              <a:t>innopolis.com. </a:t>
            </a:r>
            <a:r>
              <a:rPr lang="ru-RU" baseline="0" dirty="0" smtClean="0"/>
              <a:t>В ответ на такой запрос </a:t>
            </a:r>
            <a:r>
              <a:rPr lang="en-US" baseline="0" dirty="0" err="1" smtClean="0"/>
              <a:t>dns</a:t>
            </a:r>
            <a:r>
              <a:rPr lang="en-US" baseline="0" dirty="0" smtClean="0"/>
              <a:t> </a:t>
            </a:r>
            <a:r>
              <a:rPr lang="ru-RU" baseline="0" dirty="0" smtClean="0"/>
              <a:t>сервер отвечает нам </a:t>
            </a:r>
            <a:r>
              <a:rPr lang="en-US" baseline="0" dirty="0" err="1" smtClean="0"/>
              <a:t>ip</a:t>
            </a:r>
            <a:r>
              <a:rPr lang="en-US" baseline="0" dirty="0" smtClean="0"/>
              <a:t> </a:t>
            </a:r>
            <a:r>
              <a:rPr lang="ru-RU" baseline="0" dirty="0" smtClean="0"/>
              <a:t>адресом искомого устройства, после чего компьютер в заголовке </a:t>
            </a:r>
            <a:r>
              <a:rPr lang="en-US" baseline="0" dirty="0" smtClean="0"/>
              <a:t>L3 </a:t>
            </a:r>
            <a:r>
              <a:rPr lang="ru-RU" baseline="0" dirty="0" smtClean="0"/>
              <a:t>уже может использовать полученный </a:t>
            </a:r>
            <a:r>
              <a:rPr lang="en-US" baseline="0" dirty="0" err="1" smtClean="0"/>
              <a:t>ip</a:t>
            </a:r>
            <a:r>
              <a:rPr lang="en-US" baseline="0" dirty="0" smtClean="0"/>
              <a:t>.</a:t>
            </a:r>
            <a:endParaRPr lang="ru-RU" baseline="0" dirty="0" smtClean="0"/>
          </a:p>
          <a:p>
            <a:pPr algn="l"/>
            <a:r>
              <a:rPr lang="en-US" baseline="0" dirty="0" smtClean="0"/>
              <a:t>DNS </a:t>
            </a:r>
            <a:r>
              <a:rPr lang="ru-RU" baseline="0" dirty="0" smtClean="0"/>
              <a:t>имена также называют доменными именами.</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13</a:t>
            </a:fld>
            <a:endParaRPr lang="ru-RU"/>
          </a:p>
        </p:txBody>
      </p:sp>
    </p:spTree>
    <p:extLst>
      <p:ext uri="{BB962C8B-B14F-4D97-AF65-F5344CB8AC3E}">
        <p14:creationId xmlns:p14="http://schemas.microsoft.com/office/powerpoint/2010/main" val="52399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DNS </a:t>
            </a:r>
            <a:r>
              <a:rPr lang="ru-RU" dirty="0" smtClean="0"/>
              <a:t>имеет иерархическую структуру. У</a:t>
            </a:r>
            <a:r>
              <a:rPr lang="ru-RU" baseline="0" dirty="0" smtClean="0"/>
              <a:t> каждого сайта в сети интернет есть имя, состоящее из слов, разделенных точкой. Хоть мы этого и не видим, но на самом деле любое доменное имя начинается с точки. Да, я не ошибся – именно начинается, так как начало доменного имени находится справа. После точки левее идет домен верхнего уровня, ещё левее – </a:t>
            </a:r>
            <a:r>
              <a:rPr lang="ru-RU" baseline="0" dirty="0" err="1" smtClean="0"/>
              <a:t>поддомен</a:t>
            </a:r>
            <a:r>
              <a:rPr lang="ru-RU" baseline="0" dirty="0" smtClean="0"/>
              <a:t>, или же домен второго уровня, далее </a:t>
            </a:r>
            <a:r>
              <a:rPr lang="ru-RU" baseline="0" dirty="0" err="1" smtClean="0"/>
              <a:t>поддомен</a:t>
            </a:r>
            <a:r>
              <a:rPr lang="ru-RU" baseline="0" dirty="0" smtClean="0"/>
              <a:t> третьего уровня и так далее. Таким образом выстраивается полное доменное имя ресурса.</a:t>
            </a:r>
          </a:p>
          <a:p>
            <a:r>
              <a:rPr lang="ru-RU" dirty="0" smtClean="0"/>
              <a:t>Мы</a:t>
            </a:r>
            <a:r>
              <a:rPr lang="ru-RU" baseline="0" dirty="0" smtClean="0"/>
              <a:t> привыкли к тому, что обращаемся к сайтам по имени. Но уточню, что за любым сайтом стоит сервер, который поддерживает его работу. </a:t>
            </a:r>
            <a:r>
              <a:rPr lang="ru-RU" baseline="0" dirty="0" err="1" smtClean="0"/>
              <a:t>Бэкенд</a:t>
            </a:r>
            <a:r>
              <a:rPr lang="ru-RU" baseline="0" dirty="0" smtClean="0"/>
              <a:t> сайта расположен на вычислительном устройстве, которое и отдает нам информацию о сайте и его содержимом в ответ на наш веб запрос. Поэтому получается, что доменное имя сайта можно ассоциировать с именем сервера, на котором сайт расположен.</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14</a:t>
            </a:fld>
            <a:endParaRPr lang="ru-RU"/>
          </a:p>
        </p:txBody>
      </p:sp>
    </p:spTree>
    <p:extLst>
      <p:ext uri="{BB962C8B-B14F-4D97-AF65-F5344CB8AC3E}">
        <p14:creationId xmlns:p14="http://schemas.microsoft.com/office/powerpoint/2010/main" val="1954369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DNS</a:t>
            </a:r>
            <a:r>
              <a:rPr lang="en-US" baseline="0" dirty="0" smtClean="0"/>
              <a:t> </a:t>
            </a:r>
            <a:r>
              <a:rPr lang="ru-RU" baseline="0" dirty="0" smtClean="0"/>
              <a:t>представляет собой базу данных сопоставлений имен и </a:t>
            </a:r>
            <a:r>
              <a:rPr lang="en-US" baseline="0" dirty="0" err="1" smtClean="0"/>
              <a:t>ip</a:t>
            </a:r>
            <a:r>
              <a:rPr lang="en-US" baseline="0" dirty="0" smtClean="0"/>
              <a:t> </a:t>
            </a:r>
            <a:r>
              <a:rPr lang="ru-RU" baseline="0" dirty="0" smtClean="0"/>
              <a:t>адресов. Хранить такую базу на одном устройстве было бы крайне сложно, так как современная глобальная сеть содержит миллиарды </a:t>
            </a:r>
            <a:r>
              <a:rPr lang="en-US" baseline="0" dirty="0" err="1" smtClean="0"/>
              <a:t>dns</a:t>
            </a:r>
            <a:r>
              <a:rPr lang="en-US" baseline="0" dirty="0" smtClean="0"/>
              <a:t> </a:t>
            </a:r>
            <a:r>
              <a:rPr lang="ru-RU" baseline="0" dirty="0" smtClean="0"/>
              <a:t>записей. Поэтому и используется иерархия – такой механизм оптимизирует </a:t>
            </a:r>
            <a:r>
              <a:rPr lang="en-US" baseline="0" dirty="0" err="1" smtClean="0"/>
              <a:t>dns</a:t>
            </a:r>
            <a:r>
              <a:rPr lang="en-US" baseline="0" dirty="0" smtClean="0"/>
              <a:t> </a:t>
            </a:r>
            <a:r>
              <a:rPr lang="ru-RU" baseline="0" dirty="0" smtClean="0"/>
              <a:t>запросы и позволяет хранить информацию </a:t>
            </a:r>
            <a:r>
              <a:rPr lang="ru-RU" baseline="0" dirty="0" err="1" smtClean="0"/>
              <a:t>распределенно</a:t>
            </a:r>
            <a:r>
              <a:rPr lang="ru-RU" baseline="0" dirty="0" smtClean="0"/>
              <a:t>.</a:t>
            </a:r>
            <a:endParaRPr lang="ru-RU" dirty="0" smtClean="0"/>
          </a:p>
          <a:p>
            <a:r>
              <a:rPr lang="ru-RU" dirty="0" smtClean="0"/>
              <a:t>Иерархическая</a:t>
            </a:r>
            <a:r>
              <a:rPr lang="ru-RU" baseline="0" dirty="0" smtClean="0"/>
              <a:t> структура </a:t>
            </a:r>
            <a:r>
              <a:rPr lang="en-US" baseline="0" dirty="0" smtClean="0"/>
              <a:t>DNS </a:t>
            </a:r>
            <a:r>
              <a:rPr lang="ru-RU" baseline="0" dirty="0" smtClean="0"/>
              <a:t>выглядит следующим образом:</a:t>
            </a:r>
          </a:p>
          <a:p>
            <a:r>
              <a:rPr lang="ru-RU" baseline="0" dirty="0" smtClean="0"/>
              <a:t>Всё начинается с корневых серверов. Это та самая невидимая точка в доменном имени. Корневых серверов во всём мире тринадцать штук, их </a:t>
            </a:r>
            <a:r>
              <a:rPr lang="en-US" baseline="0" dirty="0" err="1" smtClean="0"/>
              <a:t>ip</a:t>
            </a:r>
            <a:r>
              <a:rPr lang="en-US" baseline="0" dirty="0" smtClean="0"/>
              <a:t> </a:t>
            </a:r>
            <a:r>
              <a:rPr lang="ru-RU" baseline="0" dirty="0" smtClean="0"/>
              <a:t>адреса известны всем. Да, к </a:t>
            </a:r>
            <a:r>
              <a:rPr lang="en-US" baseline="0" dirty="0" err="1" smtClean="0"/>
              <a:t>dns</a:t>
            </a:r>
            <a:r>
              <a:rPr lang="en-US" baseline="0" dirty="0" smtClean="0"/>
              <a:t> </a:t>
            </a:r>
            <a:r>
              <a:rPr lang="ru-RU" baseline="0" dirty="0" smtClean="0"/>
              <a:t>серверу мы обращаемся именно по </a:t>
            </a:r>
            <a:r>
              <a:rPr lang="en-US" baseline="0" dirty="0" err="1" smtClean="0"/>
              <a:t>ip</a:t>
            </a:r>
            <a:r>
              <a:rPr lang="en-US" baseline="0" dirty="0" smtClean="0"/>
              <a:t> </a:t>
            </a:r>
            <a:r>
              <a:rPr lang="ru-RU" baseline="0" dirty="0" smtClean="0"/>
              <a:t>адресу. Когда мы хотим получить </a:t>
            </a:r>
            <a:r>
              <a:rPr lang="en-US" baseline="0" dirty="0" err="1" smtClean="0"/>
              <a:t>ip</a:t>
            </a:r>
            <a:r>
              <a:rPr lang="en-US" baseline="0" dirty="0" smtClean="0"/>
              <a:t> </a:t>
            </a:r>
            <a:r>
              <a:rPr lang="ru-RU" baseline="0" dirty="0" smtClean="0"/>
              <a:t>адрес сайта </a:t>
            </a:r>
            <a:r>
              <a:rPr lang="en-US" baseline="0" dirty="0" smtClean="0"/>
              <a:t>innopolis.com, </a:t>
            </a:r>
            <a:r>
              <a:rPr lang="ru-RU" baseline="0" dirty="0" smtClean="0"/>
              <a:t>то мы обратимся сначала к корневому серверу, он же </a:t>
            </a:r>
            <a:r>
              <a:rPr lang="en-US" baseline="0" dirty="0" smtClean="0"/>
              <a:t>root</a:t>
            </a:r>
            <a:r>
              <a:rPr lang="ru-RU" baseline="0" dirty="0" smtClean="0"/>
              <a:t>. На этом сервере хранится информация об адресах доменов первого уровня, в нашем случае это домен </a:t>
            </a:r>
            <a:r>
              <a:rPr lang="en-US" baseline="0" dirty="0" smtClean="0"/>
              <a:t>.com.</a:t>
            </a:r>
            <a:r>
              <a:rPr lang="ru-RU" baseline="0" dirty="0" smtClean="0"/>
              <a:t> Домены первого уровня ещё называются </a:t>
            </a:r>
            <a:r>
              <a:rPr lang="en-US" baseline="0" dirty="0" smtClean="0"/>
              <a:t>TDL – top level domain. </a:t>
            </a:r>
            <a:r>
              <a:rPr lang="ru-RU" baseline="0" dirty="0" smtClean="0"/>
              <a:t>Узнав его адрес мы обратимся уже к </a:t>
            </a:r>
            <a:r>
              <a:rPr lang="en-US" baseline="0" dirty="0" err="1" smtClean="0"/>
              <a:t>dns</a:t>
            </a:r>
            <a:r>
              <a:rPr lang="en-US" baseline="0" dirty="0" smtClean="0"/>
              <a:t> </a:t>
            </a:r>
            <a:r>
              <a:rPr lang="ru-RU" baseline="0" dirty="0" smtClean="0"/>
              <a:t>серверу </a:t>
            </a:r>
            <a:r>
              <a:rPr lang="en-US" baseline="0" dirty="0" smtClean="0"/>
              <a:t>.com</a:t>
            </a:r>
            <a:r>
              <a:rPr lang="ru-RU" baseline="0" dirty="0" smtClean="0"/>
              <a:t> с тем же вопросом – знает ли он об </a:t>
            </a:r>
            <a:r>
              <a:rPr lang="en-US" baseline="0" dirty="0" err="1" smtClean="0"/>
              <a:t>ip</a:t>
            </a:r>
            <a:r>
              <a:rPr lang="en-US" baseline="0" dirty="0" smtClean="0"/>
              <a:t> </a:t>
            </a:r>
            <a:r>
              <a:rPr lang="ru-RU" baseline="0" dirty="0" smtClean="0"/>
              <a:t>адресе </a:t>
            </a:r>
            <a:r>
              <a:rPr lang="en-US" baseline="0" dirty="0" smtClean="0"/>
              <a:t>innopolis.com</a:t>
            </a:r>
            <a:r>
              <a:rPr lang="ru-RU" baseline="0" dirty="0" smtClean="0"/>
              <a:t>? После такого обращения мы получим ответ с искомым </a:t>
            </a:r>
            <a:r>
              <a:rPr lang="en-US" baseline="0" dirty="0" err="1" smtClean="0"/>
              <a:t>ip</a:t>
            </a:r>
            <a:r>
              <a:rPr lang="ru-RU" baseline="0" dirty="0" smtClean="0"/>
              <a:t> адресом, так как имя, адрес которого мы ищем, является </a:t>
            </a:r>
            <a:r>
              <a:rPr lang="ru-RU" baseline="0" dirty="0" err="1" smtClean="0"/>
              <a:t>поддоменом</a:t>
            </a:r>
            <a:r>
              <a:rPr lang="ru-RU" baseline="0" dirty="0" smtClean="0"/>
              <a:t> </a:t>
            </a:r>
            <a:r>
              <a:rPr lang="en-US" baseline="0" dirty="0" smtClean="0"/>
              <a:t>.com. </a:t>
            </a:r>
            <a:r>
              <a:rPr lang="ru-RU" baseline="0" dirty="0" smtClean="0"/>
              <a:t>Если у</a:t>
            </a:r>
            <a:r>
              <a:rPr lang="en-US" baseline="0" dirty="0" smtClean="0"/>
              <a:t> </a:t>
            </a:r>
            <a:r>
              <a:rPr lang="ru-RU" baseline="0" dirty="0" smtClean="0"/>
              <a:t>зоны </a:t>
            </a:r>
            <a:r>
              <a:rPr lang="en-US" baseline="0" dirty="0" smtClean="0"/>
              <a:t>innopolis.com </a:t>
            </a:r>
            <a:r>
              <a:rPr lang="ru-RU" baseline="0" dirty="0" smtClean="0"/>
              <a:t>есть </a:t>
            </a:r>
            <a:r>
              <a:rPr lang="ru-RU" baseline="0" dirty="0" err="1" smtClean="0"/>
              <a:t>поддомены</a:t>
            </a:r>
            <a:r>
              <a:rPr lang="ru-RU" baseline="0" dirty="0" smtClean="0"/>
              <a:t>, то тогда мы бы могли разрешить и их, обратившись к соответствующему </a:t>
            </a:r>
            <a:r>
              <a:rPr lang="en-US" baseline="0" dirty="0" err="1" smtClean="0"/>
              <a:t>dns</a:t>
            </a:r>
            <a:r>
              <a:rPr lang="en-US" baseline="0" dirty="0" smtClean="0"/>
              <a:t> </a:t>
            </a:r>
            <a:r>
              <a:rPr lang="ru-RU" baseline="0" dirty="0" smtClean="0"/>
              <a:t>серверу второго уровня, он же </a:t>
            </a:r>
            <a:r>
              <a:rPr lang="en-US" baseline="0" dirty="0" smtClean="0"/>
              <a:t>SLD – sub level domain</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15</a:t>
            </a:fld>
            <a:endParaRPr lang="ru-RU"/>
          </a:p>
        </p:txBody>
      </p:sp>
    </p:spTree>
    <p:extLst>
      <p:ext uri="{BB962C8B-B14F-4D97-AF65-F5344CB8AC3E}">
        <p14:creationId xmlns:p14="http://schemas.microsoft.com/office/powerpoint/2010/main" val="3700522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400" b="1" dirty="0" smtClean="0">
                <a:solidFill>
                  <a:srgbClr val="FF0000"/>
                </a:solidFill>
                <a:latin typeface="TT Hoves"/>
              </a:rPr>
              <a:t>Шаг</a:t>
            </a:r>
            <a:r>
              <a:rPr lang="ru-RU" sz="1400" b="1" baseline="0" dirty="0" smtClean="0">
                <a:solidFill>
                  <a:srgbClr val="FF0000"/>
                </a:solidFill>
                <a:latin typeface="TT Hoves"/>
              </a:rPr>
              <a:t> 1. </a:t>
            </a:r>
            <a:r>
              <a:rPr lang="ru-RU" sz="1400" b="0" baseline="0" dirty="0" smtClean="0">
                <a:solidFill>
                  <a:srgbClr val="FF0000"/>
                </a:solidFill>
                <a:latin typeface="TT Hoves"/>
              </a:rPr>
              <a:t>Вы набираете адрес в своём браузере, например </a:t>
            </a:r>
            <a:r>
              <a:rPr lang="en-US" sz="1400" b="0" baseline="0" dirty="0" smtClean="0">
                <a:solidFill>
                  <a:srgbClr val="FF0000"/>
                </a:solidFill>
                <a:latin typeface="TT Hoves"/>
              </a:rPr>
              <a:t>www.123.ru</a:t>
            </a:r>
            <a:r>
              <a:rPr lang="ru-RU" sz="1400" b="0" baseline="0" dirty="0" smtClean="0">
                <a:solidFill>
                  <a:srgbClr val="FF0000"/>
                </a:solidFill>
                <a:latin typeface="TT Hoves"/>
              </a:rPr>
              <a:t>. Ваш запрос направляется на получение </a:t>
            </a:r>
            <a:r>
              <a:rPr lang="en-US" sz="1400" b="0" baseline="0" dirty="0" smtClean="0">
                <a:solidFill>
                  <a:srgbClr val="FF0000"/>
                </a:solidFill>
                <a:latin typeface="TT Hoves"/>
              </a:rPr>
              <a:t>IP-</a:t>
            </a:r>
            <a:r>
              <a:rPr lang="ru-RU" sz="1400" b="0" baseline="0" dirty="0" smtClean="0">
                <a:solidFill>
                  <a:srgbClr val="FF0000"/>
                </a:solidFill>
                <a:latin typeface="TT Hoves"/>
              </a:rPr>
              <a:t>адреса на сервер доменных имён вашего провайдера.</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2. </a:t>
            </a:r>
            <a:r>
              <a:rPr lang="ru-RU" sz="1400" b="0" baseline="0" dirty="0" smtClean="0">
                <a:solidFill>
                  <a:srgbClr val="FF0000"/>
                </a:solidFill>
                <a:latin typeface="TT Hoves"/>
              </a:rPr>
              <a:t>Если </a:t>
            </a:r>
            <a:r>
              <a:rPr lang="en-US" sz="1400" b="0" baseline="0" dirty="0" smtClean="0">
                <a:solidFill>
                  <a:srgbClr val="FF0000"/>
                </a:solidFill>
                <a:latin typeface="TT Hoves"/>
              </a:rPr>
              <a:t>DNS </a:t>
            </a:r>
            <a:r>
              <a:rPr lang="ru-RU" sz="1400" b="0" baseline="0" dirty="0" smtClean="0">
                <a:solidFill>
                  <a:srgbClr val="FF0000"/>
                </a:solidFill>
                <a:latin typeface="TT Hoves"/>
              </a:rPr>
              <a:t>сервер вашего провайдера не знает ответа, то он перенаправляет запрос на корневой </a:t>
            </a:r>
            <a:r>
              <a:rPr lang="en-US" sz="1400" b="0" baseline="0" dirty="0" smtClean="0">
                <a:solidFill>
                  <a:srgbClr val="FF0000"/>
                </a:solidFill>
                <a:latin typeface="TT Hoves"/>
              </a:rPr>
              <a:t>DNS </a:t>
            </a:r>
            <a:r>
              <a:rPr lang="ru-RU" sz="1400" b="0" baseline="0" dirty="0" smtClean="0">
                <a:solidFill>
                  <a:srgbClr val="FF0000"/>
                </a:solidFill>
                <a:latin typeface="TT Hoves"/>
              </a:rPr>
              <a:t>сервер.</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3. </a:t>
            </a:r>
            <a:r>
              <a:rPr lang="ru-RU" sz="1400" b="0" baseline="0" dirty="0" smtClean="0">
                <a:solidFill>
                  <a:srgbClr val="FF0000"/>
                </a:solidFill>
                <a:latin typeface="TT Hoves"/>
              </a:rPr>
              <a:t>Если корневой </a:t>
            </a:r>
            <a:r>
              <a:rPr lang="en-US" sz="1400" b="0" baseline="0" dirty="0" smtClean="0">
                <a:solidFill>
                  <a:srgbClr val="FF0000"/>
                </a:solidFill>
                <a:latin typeface="TT Hoves"/>
              </a:rPr>
              <a:t>DNS </a:t>
            </a:r>
            <a:r>
              <a:rPr lang="ru-RU" sz="1400" b="0" baseline="0" dirty="0" smtClean="0">
                <a:solidFill>
                  <a:srgbClr val="FF0000"/>
                </a:solidFill>
                <a:latin typeface="TT Hoves"/>
              </a:rPr>
              <a:t>не знает ответа, он говорит обратиться к </a:t>
            </a:r>
            <a:r>
              <a:rPr lang="en-US" sz="1400" b="0" baseline="0" dirty="0" smtClean="0">
                <a:solidFill>
                  <a:srgbClr val="FF0000"/>
                </a:solidFill>
                <a:latin typeface="TT Hoves"/>
              </a:rPr>
              <a:t>DNS </a:t>
            </a:r>
            <a:r>
              <a:rPr lang="ru-RU" sz="1400" b="0" baseline="0" dirty="0" smtClean="0">
                <a:solidFill>
                  <a:srgbClr val="FF0000"/>
                </a:solidFill>
                <a:latin typeface="TT Hoves"/>
              </a:rPr>
              <a:t>сервер верхнего уровня</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4. </a:t>
            </a:r>
            <a:r>
              <a:rPr lang="en-US" sz="1400" b="0" baseline="0" dirty="0" smtClean="0">
                <a:solidFill>
                  <a:srgbClr val="FF0000"/>
                </a:solidFill>
                <a:latin typeface="TT Hoves"/>
              </a:rPr>
              <a:t>DNS </a:t>
            </a:r>
            <a:r>
              <a:rPr lang="ru-RU" sz="1400" b="0" baseline="0" dirty="0" smtClean="0">
                <a:solidFill>
                  <a:srgbClr val="FF0000"/>
                </a:solidFill>
                <a:latin typeface="TT Hoves"/>
              </a:rPr>
              <a:t>сервер провайдера обращается к </a:t>
            </a:r>
            <a:r>
              <a:rPr lang="en-US" sz="1400" b="0" baseline="0" dirty="0" smtClean="0">
                <a:solidFill>
                  <a:srgbClr val="FF0000"/>
                </a:solidFill>
                <a:latin typeface="TT Hoves"/>
              </a:rPr>
              <a:t>DNS </a:t>
            </a:r>
            <a:r>
              <a:rPr lang="ru-RU" sz="1400" b="0" baseline="0" dirty="0" smtClean="0">
                <a:solidFill>
                  <a:srgbClr val="FF0000"/>
                </a:solidFill>
                <a:latin typeface="TT Hoves"/>
              </a:rPr>
              <a:t>серверу </a:t>
            </a:r>
            <a:r>
              <a:rPr lang="en-US" sz="1400" b="0" baseline="0" dirty="0" smtClean="0">
                <a:solidFill>
                  <a:srgbClr val="FF0000"/>
                </a:solidFill>
                <a:latin typeface="TT Hoves"/>
              </a:rPr>
              <a:t>TLD</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5. </a:t>
            </a:r>
            <a:r>
              <a:rPr lang="ru-RU" sz="1400" b="0" baseline="0" dirty="0" smtClean="0">
                <a:solidFill>
                  <a:srgbClr val="FF0000"/>
                </a:solidFill>
                <a:latin typeface="TT Hoves"/>
              </a:rPr>
              <a:t>Он, на основе своей базы данных, говорит обратиться к серверу, обслуживающему </a:t>
            </a:r>
            <a:r>
              <a:rPr lang="en-US" sz="1400" b="0" baseline="0" dirty="0" smtClean="0">
                <a:solidFill>
                  <a:srgbClr val="FF0000"/>
                </a:solidFill>
                <a:latin typeface="TT Hoves"/>
              </a:rPr>
              <a:t>www.123.ru </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6. </a:t>
            </a:r>
            <a:r>
              <a:rPr lang="ru-RU" sz="1400" b="0" baseline="0" dirty="0" smtClean="0">
                <a:solidFill>
                  <a:srgbClr val="FF0000"/>
                </a:solidFill>
                <a:latin typeface="TT Hoves"/>
              </a:rPr>
              <a:t>Сервер провайдера обращается к нужному </a:t>
            </a:r>
            <a:r>
              <a:rPr lang="en-US" sz="1400" b="0" baseline="0" dirty="0" smtClean="0">
                <a:solidFill>
                  <a:srgbClr val="FF0000"/>
                </a:solidFill>
                <a:latin typeface="TT Hoves"/>
              </a:rPr>
              <a:t>SLD DNS </a:t>
            </a:r>
            <a:r>
              <a:rPr lang="ru-RU" sz="1400" b="0" baseline="0" dirty="0" smtClean="0">
                <a:solidFill>
                  <a:srgbClr val="FF0000"/>
                </a:solidFill>
                <a:latin typeface="TT Hoves"/>
              </a:rPr>
              <a:t>серверу</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7. </a:t>
            </a:r>
            <a:r>
              <a:rPr lang="ru-RU" sz="1400" b="0" baseline="0" dirty="0" smtClean="0">
                <a:solidFill>
                  <a:srgbClr val="FF0000"/>
                </a:solidFill>
                <a:latin typeface="TT Hoves"/>
              </a:rPr>
              <a:t>Он отвечает предоставляя искомый </a:t>
            </a:r>
            <a:r>
              <a:rPr lang="en-US" sz="1400" b="0" baseline="0" dirty="0" smtClean="0">
                <a:solidFill>
                  <a:srgbClr val="FF0000"/>
                </a:solidFill>
                <a:latin typeface="TT Hoves"/>
              </a:rPr>
              <a:t>IP </a:t>
            </a:r>
            <a:r>
              <a:rPr lang="ru-RU" sz="1400" b="0" baseline="0" dirty="0" smtClean="0">
                <a:solidFill>
                  <a:srgbClr val="FF0000"/>
                </a:solidFill>
                <a:latin typeface="TT Hoves"/>
              </a:rPr>
              <a:t>адрес</a:t>
            </a:r>
          </a:p>
          <a:p>
            <a:pPr marL="0" marR="0" indent="0" algn="l" defTabSz="914400" rtl="0" eaLnBrk="1" fontAlgn="auto" latinLnBrk="0" hangingPunct="1">
              <a:lnSpc>
                <a:spcPct val="100000"/>
              </a:lnSpc>
              <a:spcBef>
                <a:spcPts val="0"/>
              </a:spcBef>
              <a:spcAft>
                <a:spcPts val="0"/>
              </a:spcAft>
              <a:buClrTx/>
              <a:buSzTx/>
              <a:buFontTx/>
              <a:buNone/>
              <a:tabLst/>
              <a:defRPr/>
            </a:pPr>
            <a:r>
              <a:rPr lang="ru-RU" sz="1400" b="1" baseline="0" dirty="0" smtClean="0">
                <a:solidFill>
                  <a:srgbClr val="FF0000"/>
                </a:solidFill>
                <a:latin typeface="TT Hoves"/>
              </a:rPr>
              <a:t>Шаг 8. </a:t>
            </a:r>
            <a:r>
              <a:rPr lang="ru-RU" sz="1400" b="0" baseline="0" dirty="0" smtClean="0">
                <a:solidFill>
                  <a:srgbClr val="FF0000"/>
                </a:solidFill>
                <a:latin typeface="TT Hoves"/>
              </a:rPr>
              <a:t>Сервер провайдера отвечает: вот </a:t>
            </a:r>
            <a:r>
              <a:rPr lang="en-US" sz="1400" b="0" baseline="0" dirty="0" smtClean="0">
                <a:solidFill>
                  <a:srgbClr val="FF0000"/>
                </a:solidFill>
                <a:latin typeface="TT Hoves"/>
              </a:rPr>
              <a:t>IP-</a:t>
            </a:r>
            <a:r>
              <a:rPr lang="ru-RU" sz="1400" b="0" baseline="0" dirty="0" smtClean="0">
                <a:solidFill>
                  <a:srgbClr val="FF0000"/>
                </a:solidFill>
                <a:latin typeface="TT Hoves"/>
              </a:rPr>
              <a:t>адрес </a:t>
            </a:r>
            <a:r>
              <a:rPr lang="en-US" sz="1400" b="0" baseline="0" dirty="0" smtClean="0">
                <a:solidFill>
                  <a:srgbClr val="FF0000"/>
                </a:solidFill>
                <a:latin typeface="TT Hoves"/>
              </a:rPr>
              <a:t>www.123.ru</a:t>
            </a:r>
            <a:endParaRPr lang="ru-RU" b="1" dirty="0" smtClean="0">
              <a:latin typeface="TT Hoves"/>
            </a:endParaRP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16</a:t>
            </a:fld>
            <a:endParaRPr lang="ru-RU"/>
          </a:p>
        </p:txBody>
      </p:sp>
    </p:spTree>
    <p:extLst>
      <p:ext uri="{BB962C8B-B14F-4D97-AF65-F5344CB8AC3E}">
        <p14:creationId xmlns:p14="http://schemas.microsoft.com/office/powerpoint/2010/main" val="407279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Основной процесс</a:t>
            </a:r>
            <a:r>
              <a:rPr lang="ru-RU" baseline="0" dirty="0" smtClean="0"/>
              <a:t> </a:t>
            </a:r>
            <a:r>
              <a:rPr lang="en-US" baseline="0" dirty="0" err="1" smtClean="0"/>
              <a:t>dns</a:t>
            </a:r>
            <a:r>
              <a:rPr lang="en-US" baseline="0" dirty="0" smtClean="0"/>
              <a:t> – </a:t>
            </a:r>
            <a:r>
              <a:rPr lang="ru-RU" baseline="0" dirty="0" smtClean="0"/>
              <a:t>это сопоставление имен. Бывает 2 разных вида сопоставления:</a:t>
            </a:r>
          </a:p>
          <a:p>
            <a:endParaRPr lang="ru-RU" baseline="0" dirty="0" smtClean="0"/>
          </a:p>
          <a:p>
            <a:r>
              <a:rPr lang="ru-RU" baseline="0" dirty="0" smtClean="0"/>
              <a:t>Первый вид – прямое сопоставление. Компьютер запрашивает у сервера </a:t>
            </a:r>
            <a:r>
              <a:rPr lang="en-US" baseline="0" dirty="0" err="1" smtClean="0"/>
              <a:t>ip</a:t>
            </a:r>
            <a:r>
              <a:rPr lang="en-US" baseline="0" dirty="0" smtClean="0"/>
              <a:t> </a:t>
            </a:r>
            <a:r>
              <a:rPr lang="ru-RU" baseline="0" dirty="0" smtClean="0"/>
              <a:t>адрес искомого ресурса по его имени. Получается, мы посылаем серверу имя, в ответ получаем адрес.</a:t>
            </a:r>
          </a:p>
          <a:p>
            <a:r>
              <a:rPr lang="ru-RU" baseline="0" dirty="0" smtClean="0"/>
              <a:t>Второй вид – обратное сопоставление. Это процесс обнаружения доменных имен, сопоставленных с конкретным </a:t>
            </a:r>
            <a:r>
              <a:rPr lang="en-US" baseline="0" dirty="0" err="1" smtClean="0"/>
              <a:t>ip</a:t>
            </a:r>
            <a:r>
              <a:rPr lang="en-US" baseline="0" dirty="0" smtClean="0"/>
              <a:t> </a:t>
            </a:r>
            <a:r>
              <a:rPr lang="ru-RU" baseline="0" dirty="0" smtClean="0"/>
              <a:t>адресом. Отправляем серверу </a:t>
            </a:r>
            <a:r>
              <a:rPr lang="en-US" baseline="0" dirty="0" err="1" smtClean="0"/>
              <a:t>ip</a:t>
            </a:r>
            <a:r>
              <a:rPr lang="en-US" baseline="0" dirty="0" smtClean="0"/>
              <a:t> </a:t>
            </a:r>
            <a:r>
              <a:rPr lang="ru-RU" baseline="0" dirty="0" smtClean="0"/>
              <a:t>– в ответ получаем ассоциированные с этим адресом доменные имена.</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17</a:t>
            </a:fld>
            <a:endParaRPr lang="ru-RU"/>
          </a:p>
        </p:txBody>
      </p:sp>
    </p:spTree>
    <p:extLst>
      <p:ext uri="{BB962C8B-B14F-4D97-AF65-F5344CB8AC3E}">
        <p14:creationId xmlns:p14="http://schemas.microsoft.com/office/powerpoint/2010/main" val="30748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Постоянные обращения клиентов к корневым серверам и серверам TLD легко могут их перегрузить. Для того, чтобы ещё больше оптимизировать процесс разрешения имен, существуют механизмы кэширования и локального </a:t>
            </a:r>
            <a:r>
              <a:rPr lang="ru-RU" dirty="0" err="1" smtClean="0"/>
              <a:t>сопоставителя</a:t>
            </a:r>
            <a:r>
              <a:rPr lang="ru-RU" dirty="0" smtClean="0"/>
              <a:t>.</a:t>
            </a:r>
          </a:p>
          <a:p>
            <a:endParaRPr lang="ru-RU" dirty="0" smtClean="0"/>
          </a:p>
          <a:p>
            <a:r>
              <a:rPr lang="ru-RU" dirty="0" smtClean="0"/>
              <a:t>При попытке разрешения имени компьютер, на самом деле, не сразу обратится к </a:t>
            </a:r>
            <a:r>
              <a:rPr lang="ru-RU" dirty="0" err="1" smtClean="0"/>
              <a:t>root</a:t>
            </a:r>
            <a:r>
              <a:rPr lang="ru-RU" dirty="0" smtClean="0"/>
              <a:t> серверу – для начала он проверит собственный кэш. В </a:t>
            </a:r>
            <a:r>
              <a:rPr lang="ru-RU" dirty="0" err="1" smtClean="0"/>
              <a:t>dns</a:t>
            </a:r>
            <a:r>
              <a:rPr lang="ru-RU" dirty="0" smtClean="0"/>
              <a:t> кэше компьютера сохраняются сопоставления </a:t>
            </a:r>
            <a:r>
              <a:rPr lang="ru-RU" dirty="0" err="1" smtClean="0"/>
              <a:t>dns</a:t>
            </a:r>
            <a:r>
              <a:rPr lang="ru-RU" dirty="0" smtClean="0"/>
              <a:t>, которые компьютер получил ранее от </a:t>
            </a:r>
            <a:r>
              <a:rPr lang="ru-RU" dirty="0" err="1" smtClean="0"/>
              <a:t>dns</a:t>
            </a:r>
            <a:r>
              <a:rPr lang="ru-RU" dirty="0" smtClean="0"/>
              <a:t> серверов. </a:t>
            </a:r>
          </a:p>
          <a:p>
            <a:endParaRPr lang="ru-RU" dirty="0" smtClean="0"/>
          </a:p>
          <a:p>
            <a:r>
              <a:rPr lang="ru-RU" dirty="0" smtClean="0"/>
              <a:t>Если проверка ничего не дала, компьютер проверит файл под названием </a:t>
            </a:r>
            <a:r>
              <a:rPr lang="ru-RU" dirty="0" err="1" smtClean="0"/>
              <a:t>hosts</a:t>
            </a:r>
            <a:r>
              <a:rPr lang="ru-RU" dirty="0" smtClean="0"/>
              <a:t>. Это специальный файл для хранения локальных DNS записей. </a:t>
            </a:r>
          </a:p>
          <a:p>
            <a:endParaRPr lang="ru-RU" dirty="0" smtClean="0"/>
          </a:p>
          <a:p>
            <a:r>
              <a:rPr lang="ru-RU" dirty="0" smtClean="0"/>
              <a:t>Если снова ничего - идет запрос к кэширующему серверу. Как и наш компьютер, другие устройства тоже кэшируют информацию о произошедших сопоставлениях. Кэширующим сервером может выступать и наш домашний роутер, и специальный сервер в организации, и глобальный кэширующий сервер.</a:t>
            </a:r>
          </a:p>
          <a:p>
            <a:endParaRPr lang="ru-RU" dirty="0" smtClean="0"/>
          </a:p>
          <a:p>
            <a:r>
              <a:rPr lang="ru-RU" dirty="0" smtClean="0"/>
              <a:t>И если на кэширующем сервере информации об искомом имени не будет, то тогда сам кэширующий сервер обратится к </a:t>
            </a:r>
            <a:r>
              <a:rPr lang="ru-RU" dirty="0" err="1" smtClean="0"/>
              <a:t>root</a:t>
            </a:r>
            <a:r>
              <a:rPr lang="ru-RU" dirty="0" smtClean="0"/>
              <a:t> серверу и далее по цепочке, рассмотренной ранее.</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18</a:t>
            </a:fld>
            <a:endParaRPr lang="ru-RU"/>
          </a:p>
        </p:txBody>
      </p:sp>
    </p:spTree>
    <p:extLst>
      <p:ext uri="{BB962C8B-B14F-4D97-AF65-F5344CB8AC3E}">
        <p14:creationId xmlns:p14="http://schemas.microsoft.com/office/powerpoint/2010/main" val="303221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В базе данных </a:t>
            </a:r>
            <a:r>
              <a:rPr lang="en-US" baseline="0" dirty="0" err="1" smtClean="0"/>
              <a:t>dns</a:t>
            </a:r>
            <a:r>
              <a:rPr lang="en-US" baseline="0" dirty="0" smtClean="0"/>
              <a:t> </a:t>
            </a:r>
            <a:r>
              <a:rPr lang="ru-RU" baseline="0" dirty="0" smtClean="0"/>
              <a:t>сервера содержатся различные типы </a:t>
            </a:r>
            <a:r>
              <a:rPr lang="en-US" baseline="0" dirty="0" err="1" smtClean="0"/>
              <a:t>dns</a:t>
            </a:r>
            <a:r>
              <a:rPr lang="en-US" baseline="0" dirty="0" smtClean="0"/>
              <a:t> </a:t>
            </a:r>
            <a:r>
              <a:rPr lang="ru-RU" baseline="0" dirty="0" smtClean="0"/>
              <a:t>записей.</a:t>
            </a:r>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А – </a:t>
            </a:r>
            <a:r>
              <a:rPr lang="ru-RU" dirty="0" smtClean="0">
                <a:effectLst/>
              </a:rPr>
              <a:t>Адресная запись, соответствие между именем и IP-адресом. Одна из самых часто используемых записей</a:t>
            </a:r>
          </a:p>
          <a:p>
            <a:pPr marL="0" marR="0" indent="0" algn="l" defTabSz="914400" rtl="0" eaLnBrk="1" fontAlgn="auto" latinLnBrk="0" hangingPunct="1">
              <a:lnSpc>
                <a:spcPct val="100000"/>
              </a:lnSpc>
              <a:spcBef>
                <a:spcPts val="0"/>
              </a:spcBef>
              <a:spcAft>
                <a:spcPts val="0"/>
              </a:spcAft>
              <a:buClrTx/>
              <a:buSzTx/>
              <a:buFontTx/>
              <a:buNone/>
              <a:tabLst/>
              <a:defRPr/>
            </a:pPr>
            <a:endParaRPr lang="ru-RU" baseline="0" dirty="0" smtClean="0"/>
          </a:p>
          <a:p>
            <a:r>
              <a:rPr lang="en-US" dirty="0" smtClean="0"/>
              <a:t>SOA </a:t>
            </a:r>
            <a:r>
              <a:rPr lang="ru-RU" dirty="0" smtClean="0"/>
              <a:t>запись указывает местоположение эталонной записи о домене. Она содержит в себе контактную информацию лица, ответственного за данную зону, время кэширования информации на серверах и данные о взаимодействии DNS. В данной записи определяется время кеширование </a:t>
            </a:r>
            <a:r>
              <a:rPr lang="en-US" dirty="0" err="1" smtClean="0"/>
              <a:t>dns</a:t>
            </a:r>
            <a:r>
              <a:rPr lang="en-US" dirty="0" smtClean="0"/>
              <a:t> </a:t>
            </a:r>
            <a:r>
              <a:rPr lang="ru-RU" dirty="0" smtClean="0"/>
              <a:t>записей нашего домена.</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MX. </a:t>
            </a:r>
            <a:r>
              <a:rPr lang="ru-RU" baseline="0" dirty="0" smtClean="0"/>
              <a:t>Это</a:t>
            </a:r>
            <a:r>
              <a:rPr lang="ru-RU" dirty="0" smtClean="0"/>
              <a:t> тип DNS-записи, предназначенный для маршрутизации электронной почты.</a:t>
            </a:r>
            <a:r>
              <a:rPr lang="ru-RU" baseline="0" dirty="0" smtClean="0"/>
              <a:t> Благодаря такой записи почтовые сервера других организаций смогут отправлять письма на нашу почту, привязанную к домену. </a:t>
            </a:r>
            <a:r>
              <a:rPr lang="ru-RU" sz="1200" b="0" i="0" kern="1200" baseline="0" dirty="0" smtClean="0">
                <a:solidFill>
                  <a:schemeClr val="tx1"/>
                </a:solidFill>
                <a:effectLst/>
                <a:latin typeface="+mn-lt"/>
                <a:ea typeface="+mn-ea"/>
                <a:cs typeface="+mn-cs"/>
              </a:rPr>
              <a:t>К</a:t>
            </a:r>
            <a:r>
              <a:rPr lang="ru-RU" sz="1200" b="0" i="0" kern="1200" dirty="0" smtClean="0">
                <a:solidFill>
                  <a:schemeClr val="tx1"/>
                </a:solidFill>
                <a:effectLst/>
                <a:latin typeface="+mn-lt"/>
                <a:ea typeface="+mn-ea"/>
                <a:cs typeface="+mn-cs"/>
              </a:rPr>
              <a:t>ритически важна для </a:t>
            </a:r>
            <a:r>
              <a:rPr lang="ru-RU" sz="1200" b="0" i="0" u="none" strike="noStrike" kern="1200" dirty="0" smtClean="0">
                <a:solidFill>
                  <a:schemeClr val="tx1"/>
                </a:solidFill>
                <a:effectLst/>
                <a:latin typeface="+mn-lt"/>
                <a:ea typeface="+mn-ea"/>
                <a:cs typeface="+mn-cs"/>
              </a:rPr>
              <a:t>SMTP</a:t>
            </a:r>
            <a:r>
              <a:rPr lang="ru-RU" sz="1200" b="0" i="0" kern="1200" dirty="0" smtClean="0">
                <a:solidFill>
                  <a:schemeClr val="tx1"/>
                </a:solidFill>
                <a:effectLst/>
                <a:latin typeface="+mn-lt"/>
                <a:ea typeface="+mn-ea"/>
                <a:cs typeface="+mn-cs"/>
              </a:rPr>
              <a:t>-протокола, основа маршрутизации </a:t>
            </a:r>
            <a:r>
              <a:rPr lang="ru-RU" sz="1200" b="0" i="0" u="none" strike="noStrike" kern="1200" dirty="0" smtClean="0">
                <a:solidFill>
                  <a:schemeClr val="tx1"/>
                </a:solidFill>
                <a:effectLst/>
                <a:latin typeface="+mn-lt"/>
                <a:ea typeface="+mn-ea"/>
                <a:cs typeface="+mn-cs"/>
              </a:rPr>
              <a:t>почты</a:t>
            </a:r>
            <a:r>
              <a:rPr lang="ru-RU" sz="1200" b="0" i="0" kern="1200" dirty="0" smtClean="0">
                <a:solidFill>
                  <a:schemeClr val="tx1"/>
                </a:solidFill>
                <a:effectLst/>
                <a:latin typeface="+mn-lt"/>
                <a:ea typeface="+mn-ea"/>
                <a:cs typeface="+mn-cs"/>
              </a:rPr>
              <a:t> в Интернете</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NS</a:t>
            </a:r>
            <a:r>
              <a:rPr lang="en-US" baseline="0" dirty="0" smtClean="0"/>
              <a:t> </a:t>
            </a:r>
            <a:r>
              <a:rPr lang="ru-RU" baseline="0" dirty="0" smtClean="0"/>
              <a:t>запись – она же </a:t>
            </a:r>
            <a:r>
              <a:rPr lang="en-US" baseline="0" dirty="0" err="1" smtClean="0"/>
              <a:t>nameserver</a:t>
            </a:r>
            <a:r>
              <a:rPr lang="en-US" baseline="0" dirty="0" smtClean="0"/>
              <a:t>. </a:t>
            </a:r>
            <a:r>
              <a:rPr lang="ru-RU" baseline="0" dirty="0" smtClean="0"/>
              <a:t>Это запись, содержащая в себе </a:t>
            </a:r>
            <a:r>
              <a:rPr lang="en-US" baseline="0" dirty="0" err="1" smtClean="0"/>
              <a:t>ip</a:t>
            </a:r>
            <a:r>
              <a:rPr lang="en-US" baseline="0" dirty="0" smtClean="0"/>
              <a:t> </a:t>
            </a:r>
            <a:r>
              <a:rPr lang="ru-RU" baseline="0" dirty="0" smtClean="0"/>
              <a:t>адрес сервера, ответственного за сопоставление имен данной </a:t>
            </a:r>
            <a:r>
              <a:rPr lang="en-US" baseline="0" dirty="0" err="1" smtClean="0"/>
              <a:t>dns</a:t>
            </a:r>
            <a:r>
              <a:rPr lang="en-US" baseline="0" dirty="0" smtClean="0"/>
              <a:t> </a:t>
            </a:r>
            <a:r>
              <a:rPr lang="ru-RU" baseline="0" dirty="0" smtClean="0"/>
              <a:t>зоны. </a:t>
            </a:r>
            <a:r>
              <a:rPr lang="ru-RU" sz="1200" b="0" i="0" kern="1200" dirty="0" smtClean="0">
                <a:solidFill>
                  <a:schemeClr val="tx1"/>
                </a:solidFill>
                <a:effectLst/>
                <a:latin typeface="+mn-lt"/>
                <a:ea typeface="+mn-ea"/>
                <a:cs typeface="+mn-cs"/>
              </a:rPr>
              <a:t>Критически важна для функционирования самой системы доменных имён</a:t>
            </a: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PTR </a:t>
            </a:r>
            <a:r>
              <a:rPr lang="ru-RU" sz="1200" dirty="0" smtClean="0"/>
              <a:t>запись</a:t>
            </a:r>
            <a:r>
              <a:rPr lang="en-US" sz="1200" dirty="0" smtClean="0"/>
              <a:t> – </a:t>
            </a:r>
            <a:r>
              <a:rPr lang="ru-RU" sz="1200" dirty="0" smtClean="0"/>
              <a:t>это</a:t>
            </a:r>
            <a:r>
              <a:rPr lang="en-US" sz="1200" dirty="0" smtClean="0"/>
              <a:t> </a:t>
            </a:r>
            <a:r>
              <a:rPr lang="ru-RU" dirty="0" smtClean="0"/>
              <a:t>запись в DNS, позволяющая получить имя узла по его IP-адресу. Так как это действие противоположно стандартному запросу в DNS, его называют обратным. </a:t>
            </a:r>
            <a:r>
              <a:rPr lang="ru-RU" sz="1200" b="0" i="0" kern="1200" dirty="0" smtClean="0">
                <a:solidFill>
                  <a:schemeClr val="tx1"/>
                </a:solidFill>
                <a:effectLst/>
                <a:latin typeface="+mn-lt"/>
                <a:ea typeface="+mn-ea"/>
                <a:cs typeface="+mn-cs"/>
              </a:rPr>
              <a:t>Широко используется для IPv4-адресов в домене </a:t>
            </a:r>
            <a:r>
              <a:rPr lang="ru-RU" sz="1200" b="0" i="0" u="none" strike="noStrike" kern="1200" dirty="0" err="1" smtClean="0">
                <a:solidFill>
                  <a:schemeClr val="tx1"/>
                </a:solidFill>
                <a:effectLst/>
                <a:latin typeface="+mn-lt"/>
                <a:ea typeface="+mn-ea"/>
                <a:cs typeface="+mn-cs"/>
              </a:rPr>
              <a:t>in-addr.arpa</a:t>
            </a:r>
            <a:r>
              <a:rPr lang="ru-RU" sz="1200" b="0" i="0" kern="1200" dirty="0" smtClean="0">
                <a:solidFill>
                  <a:schemeClr val="tx1"/>
                </a:solidFill>
                <a:effectLst/>
                <a:latin typeface="+mn-lt"/>
                <a:ea typeface="+mn-ea"/>
                <a:cs typeface="+mn-cs"/>
              </a:rPr>
              <a:t>, для IPv6 — в </a:t>
            </a:r>
            <a:r>
              <a:rPr lang="ru-RU" sz="1200" b="0" i="0" u="none" strike="noStrike" kern="1200" dirty="0" smtClean="0">
                <a:solidFill>
                  <a:schemeClr val="tx1"/>
                </a:solidFill>
                <a:effectLst/>
                <a:latin typeface="+mn-lt"/>
                <a:ea typeface="+mn-ea"/>
                <a:cs typeface="+mn-cs"/>
              </a:rPr>
              <a:t>ip6.arpa</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19</a:t>
            </a:fld>
            <a:endParaRPr lang="ru-RU"/>
          </a:p>
        </p:txBody>
      </p:sp>
    </p:spTree>
    <p:extLst>
      <p:ext uri="{BB962C8B-B14F-4D97-AF65-F5344CB8AC3E}">
        <p14:creationId xmlns:p14="http://schemas.microsoft.com/office/powerpoint/2010/main" val="3923920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Для подключения к удаленному хосту используются специализированные протоколы удаленного управления. Эти протоколы, реализующие модель «терминал-сервер», позволяют работать с ресурсами сервера так же, как и с локальными ресурсами: выполнять команды, работать с файловой системой, запускать приложения и т.п. С распространением персональных ЭВМ терминальный доступ стал использоваться в основном для решения задач удаленного администрирования.</a:t>
            </a:r>
            <a:endParaRPr lang="en-US" dirty="0" smtClean="0"/>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smtClean="0"/>
              <a:t>Telnet был разработан в 1969 году, как универсальный инструмент доступа к командной строке удаленных сетевых устройств. В большинстве используемых операционных систем, начиная с середины 1970-х годов, Telnet использовался для организации удаленного доступа, из-за чего стал </a:t>
            </a:r>
            <a:r>
              <a:rPr lang="ru-RU" sz="1200" dirty="0" err="1" smtClean="0"/>
              <a:t>референсом</a:t>
            </a:r>
            <a:r>
              <a:rPr lang="ru-RU" sz="1200" dirty="0" smtClean="0"/>
              <a:t> для более поздних протоколов удаленного подключения (</a:t>
            </a:r>
            <a:r>
              <a:rPr lang="ru-RU" sz="1200" dirty="0" err="1" smtClean="0"/>
              <a:t>ssh</a:t>
            </a:r>
            <a:r>
              <a:rPr lang="ru-RU" sz="1200" dirty="0" smtClean="0"/>
              <a:t>, </a:t>
            </a:r>
            <a:r>
              <a:rPr lang="ru-RU" sz="1200" dirty="0" err="1" smtClean="0"/>
              <a:t>ftp</a:t>
            </a:r>
            <a:r>
              <a:rPr lang="ru-RU" sz="1200" dirty="0" smtClean="0"/>
              <a:t>, </a:t>
            </a:r>
            <a:r>
              <a:rPr lang="ru-RU" sz="1200" dirty="0" err="1" smtClean="0"/>
              <a:t>rdp</a:t>
            </a:r>
            <a:r>
              <a:rPr lang="ru-RU" sz="1200" dirty="0" smtClean="0"/>
              <a:t>). </a:t>
            </a:r>
            <a:endParaRPr lang="en-US"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21</a:t>
            </a:fld>
            <a:endParaRPr lang="ru-RU"/>
          </a:p>
        </p:txBody>
      </p:sp>
    </p:spTree>
    <p:extLst>
      <p:ext uri="{BB962C8B-B14F-4D97-AF65-F5344CB8AC3E}">
        <p14:creationId xmlns:p14="http://schemas.microsoft.com/office/powerpoint/2010/main" val="520177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Когда устанавливается соединение, предполагается, что оно начинается и завершается на "Сетевом Виртуальном Терминале" (</a:t>
            </a:r>
            <a:r>
              <a:rPr lang="ru-RU" sz="1200" b="0" i="0" kern="1200" dirty="0" err="1" smtClean="0">
                <a:solidFill>
                  <a:schemeClr val="tx1"/>
                </a:solidFill>
                <a:effectLst/>
                <a:latin typeface="+mn-lt"/>
                <a:ea typeface="+mn-ea"/>
                <a:cs typeface="+mn-cs"/>
              </a:rPr>
              <a:t>Network</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Virtual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Terminal</a:t>
            </a:r>
            <a:r>
              <a:rPr lang="ru-RU" sz="1200" b="0" i="0" kern="1200" dirty="0" smtClean="0">
                <a:solidFill>
                  <a:schemeClr val="tx1"/>
                </a:solidFill>
                <a:effectLst/>
                <a:latin typeface="+mn-lt"/>
                <a:ea typeface="+mn-ea"/>
                <a:cs typeface="+mn-cs"/>
              </a:rPr>
              <a:t>, NVT). NVT -- это воображаемое устройство, которое создает промежуточное стандартное представление канонического терминала. NVT является стандартным описанием наиболее широко используемых возможностей реальных физических терминальных устройств. NVT позволяет описать и преобразовать в стандартную форму способы отображения и ввода информации.</a:t>
            </a:r>
          </a:p>
          <a:p>
            <a:r>
              <a:rPr lang="ru-RU" sz="1200" b="0" i="0" kern="1200" dirty="0" smtClean="0">
                <a:solidFill>
                  <a:schemeClr val="tx1"/>
                </a:solidFill>
                <a:effectLst/>
                <a:latin typeface="+mn-lt"/>
                <a:ea typeface="+mn-ea"/>
                <a:cs typeface="+mn-cs"/>
              </a:rPr>
              <a:t>Терминальная программа и работающий с ней процесс преобразовывают характеристики физических устройств в спецификацию </a:t>
            </a:r>
            <a:r>
              <a:rPr lang="ru-RU" sz="1200" b="1" i="0" kern="1200" dirty="0" smtClean="0">
                <a:solidFill>
                  <a:schemeClr val="tx1"/>
                </a:solidFill>
                <a:effectLst/>
                <a:latin typeface="+mn-lt"/>
                <a:ea typeface="+mn-ea"/>
                <a:cs typeface="+mn-cs"/>
              </a:rPr>
              <a:t>NVT</a:t>
            </a:r>
            <a:r>
              <a:rPr lang="ru-RU" sz="1200" b="0" i="0" kern="1200" dirty="0" smtClean="0">
                <a:solidFill>
                  <a:schemeClr val="tx1"/>
                </a:solidFill>
                <a:effectLst/>
                <a:latin typeface="+mn-lt"/>
                <a:ea typeface="+mn-ea"/>
                <a:cs typeface="+mn-cs"/>
              </a:rPr>
              <a:t>, что позволяет, с одной стороны, унифицировать характеристики физических устройств, а с другой обеспечить совместимость устройств с различными возможностями.</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Используя согласование параметров, терминальная программа предлагает обслуживающему процессу использовать управляющие последовательности для управления выводом информации. Получив такую команду процесс начинает вставлять управляющие последовательности в данные, предназначенные для отображения.</a:t>
            </a:r>
          </a:p>
          <a:p>
            <a:r>
              <a:rPr lang="ru-RU" sz="1200" b="0" i="0" kern="1200" dirty="0" smtClean="0">
                <a:solidFill>
                  <a:schemeClr val="tx1"/>
                </a:solidFill>
                <a:effectLst/>
                <a:latin typeface="+mn-lt"/>
                <a:ea typeface="+mn-ea"/>
                <a:cs typeface="+mn-cs"/>
              </a:rPr>
              <a:t>Протокол предлагает структуру дополнительных параметров "DO, DON'T, WILL, WON'T", позволяющую пользователю и серверу более точно договориться об используемых в соединении соглашениях.</a:t>
            </a:r>
          </a:p>
          <a:p>
            <a:r>
              <a:rPr lang="ru-RU" sz="1200" b="1" i="0" kern="1200" dirty="0" smtClean="0">
                <a:solidFill>
                  <a:schemeClr val="tx1"/>
                </a:solidFill>
                <a:effectLst/>
                <a:latin typeface="+mn-lt"/>
                <a:ea typeface="+mn-ea"/>
                <a:cs typeface="+mn-cs"/>
              </a:rPr>
              <a:t>Команда WILL XXX</a:t>
            </a:r>
            <a:r>
              <a:rPr lang="ru-RU" sz="1200" b="0" i="0" kern="1200" dirty="0" smtClean="0">
                <a:solidFill>
                  <a:schemeClr val="tx1"/>
                </a:solidFill>
                <a:effectLst/>
                <a:latin typeface="+mn-lt"/>
                <a:ea typeface="+mn-ea"/>
                <a:cs typeface="+mn-cs"/>
              </a:rPr>
              <a:t> указывает на предложение отправляющей стороны использовать параметр XXX. </a:t>
            </a:r>
            <a:r>
              <a:rPr lang="ru-RU" sz="1200" b="1" i="0" kern="1200" dirty="0" smtClean="0">
                <a:solidFill>
                  <a:schemeClr val="tx1"/>
                </a:solidFill>
                <a:effectLst/>
                <a:latin typeface="+mn-lt"/>
                <a:ea typeface="+mn-ea"/>
                <a:cs typeface="+mn-cs"/>
              </a:rPr>
              <a:t>DO</a:t>
            </a:r>
            <a:r>
              <a:rPr lang="ru-RU" sz="1200" b="0" i="0" kern="1200" dirty="0" smtClean="0">
                <a:solidFill>
                  <a:schemeClr val="tx1"/>
                </a:solidFill>
                <a:effectLst/>
                <a:latin typeface="+mn-lt"/>
                <a:ea typeface="+mn-ea"/>
                <a:cs typeface="+mn-cs"/>
              </a:rPr>
              <a:t> XXX и </a:t>
            </a:r>
            <a:r>
              <a:rPr lang="ru-RU" sz="1200" b="1" i="0" kern="1200" dirty="0" smtClean="0">
                <a:solidFill>
                  <a:schemeClr val="tx1"/>
                </a:solidFill>
                <a:effectLst/>
                <a:latin typeface="+mn-lt"/>
                <a:ea typeface="+mn-ea"/>
                <a:cs typeface="+mn-cs"/>
              </a:rPr>
              <a:t>DON'T XXX</a:t>
            </a:r>
            <a:r>
              <a:rPr lang="ru-RU" sz="1200" b="0" i="0" kern="1200" dirty="0" smtClean="0">
                <a:solidFill>
                  <a:schemeClr val="tx1"/>
                </a:solidFill>
                <a:effectLst/>
                <a:latin typeface="+mn-lt"/>
                <a:ea typeface="+mn-ea"/>
                <a:cs typeface="+mn-cs"/>
              </a:rPr>
              <a:t> являются, соответственно, положительным и отрицательным ответом.</a:t>
            </a:r>
          </a:p>
          <a:p>
            <a:r>
              <a:rPr lang="ru-RU" sz="1200" b="0" i="0" kern="1200" dirty="0" smtClean="0">
                <a:solidFill>
                  <a:schemeClr val="tx1"/>
                </a:solidFill>
                <a:effectLst/>
                <a:latin typeface="+mn-lt"/>
                <a:ea typeface="+mn-ea"/>
                <a:cs typeface="+mn-cs"/>
              </a:rPr>
              <a:t>Аналогично, </a:t>
            </a:r>
            <a:r>
              <a:rPr lang="ru-RU" sz="1200" b="1" i="0" kern="1200" dirty="0" smtClean="0">
                <a:solidFill>
                  <a:schemeClr val="tx1"/>
                </a:solidFill>
                <a:effectLst/>
                <a:latin typeface="+mn-lt"/>
                <a:ea typeface="+mn-ea"/>
                <a:cs typeface="+mn-cs"/>
              </a:rPr>
              <a:t>DO XXX</a:t>
            </a:r>
            <a:r>
              <a:rPr lang="ru-RU" sz="1200" b="0" i="0" kern="1200" dirty="0" smtClean="0">
                <a:solidFill>
                  <a:schemeClr val="tx1"/>
                </a:solidFill>
                <a:effectLst/>
                <a:latin typeface="+mn-lt"/>
                <a:ea typeface="+mn-ea"/>
                <a:cs typeface="+mn-cs"/>
              </a:rPr>
              <a:t> посылается как предложение получающей стороне использовать параметр </a:t>
            </a:r>
            <a:r>
              <a:rPr lang="ru-RU" sz="1200" b="1" i="0" kern="1200" dirty="0" smtClean="0">
                <a:solidFill>
                  <a:schemeClr val="tx1"/>
                </a:solidFill>
                <a:effectLst/>
                <a:latin typeface="+mn-lt"/>
                <a:ea typeface="+mn-ea"/>
                <a:cs typeface="+mn-cs"/>
              </a:rPr>
              <a:t>XXX. WILL XXX</a:t>
            </a:r>
            <a:r>
              <a:rPr lang="ru-RU" sz="1200" b="0" i="0" kern="1200" dirty="0" smtClean="0">
                <a:solidFill>
                  <a:schemeClr val="tx1"/>
                </a:solidFill>
                <a:effectLst/>
                <a:latin typeface="+mn-lt"/>
                <a:ea typeface="+mn-ea"/>
                <a:cs typeface="+mn-cs"/>
              </a:rPr>
              <a:t> и </a:t>
            </a:r>
            <a:r>
              <a:rPr lang="ru-RU" sz="1200" b="1" i="0" kern="1200" dirty="0" smtClean="0">
                <a:solidFill>
                  <a:schemeClr val="tx1"/>
                </a:solidFill>
                <a:effectLst/>
                <a:latin typeface="+mn-lt"/>
                <a:ea typeface="+mn-ea"/>
                <a:cs typeface="+mn-cs"/>
              </a:rPr>
              <a:t>WON'T XXX</a:t>
            </a:r>
            <a:r>
              <a:rPr lang="ru-RU" sz="1200" b="0" i="0" kern="1200" dirty="0" smtClean="0">
                <a:solidFill>
                  <a:schemeClr val="tx1"/>
                </a:solidFill>
                <a:effectLst/>
                <a:latin typeface="+mn-lt"/>
                <a:ea typeface="+mn-ea"/>
                <a:cs typeface="+mn-cs"/>
              </a:rPr>
              <a:t> суть положительный и отрицательный ответы. Так как </a:t>
            </a:r>
            <a:r>
              <a:rPr lang="ru-RU" sz="1200" b="1" i="0" kern="1200" dirty="0" smtClean="0">
                <a:solidFill>
                  <a:schemeClr val="tx1"/>
                </a:solidFill>
                <a:effectLst/>
                <a:latin typeface="+mn-lt"/>
                <a:ea typeface="+mn-ea"/>
                <a:cs typeface="+mn-cs"/>
              </a:rPr>
              <a:t>NVT</a:t>
            </a:r>
            <a:r>
              <a:rPr lang="ru-RU" sz="1200" b="0" i="0" kern="1200" dirty="0" smtClean="0">
                <a:solidFill>
                  <a:schemeClr val="tx1"/>
                </a:solidFill>
                <a:effectLst/>
                <a:latin typeface="+mn-lt"/>
                <a:ea typeface="+mn-ea"/>
                <a:cs typeface="+mn-cs"/>
              </a:rPr>
              <a:t> это то, что остается, когда никакие параметры не используются, ответы </a:t>
            </a:r>
            <a:r>
              <a:rPr lang="ru-RU" sz="1200" b="1" i="0" kern="1200" dirty="0" smtClean="0">
                <a:solidFill>
                  <a:schemeClr val="tx1"/>
                </a:solidFill>
                <a:effectLst/>
                <a:latin typeface="+mn-lt"/>
                <a:ea typeface="+mn-ea"/>
                <a:cs typeface="+mn-cs"/>
              </a:rPr>
              <a:t>DON'T</a:t>
            </a:r>
            <a:r>
              <a:rPr lang="ru-RU" sz="1200" b="0" i="0" kern="1200" dirty="0" smtClean="0">
                <a:solidFill>
                  <a:schemeClr val="tx1"/>
                </a:solidFill>
                <a:effectLst/>
                <a:latin typeface="+mn-lt"/>
                <a:ea typeface="+mn-ea"/>
                <a:cs typeface="+mn-cs"/>
              </a:rPr>
              <a:t> и </a:t>
            </a:r>
            <a:r>
              <a:rPr lang="ru-RU" sz="1200" b="1" i="0" kern="1200" dirty="0" smtClean="0">
                <a:solidFill>
                  <a:schemeClr val="tx1"/>
                </a:solidFill>
                <a:effectLst/>
                <a:latin typeface="+mn-lt"/>
                <a:ea typeface="+mn-ea"/>
                <a:cs typeface="+mn-cs"/>
              </a:rPr>
              <a:t>WON'T</a:t>
            </a:r>
            <a:r>
              <a:rPr lang="ru-RU" sz="1200" b="0" i="0" kern="1200" dirty="0" smtClean="0">
                <a:solidFill>
                  <a:schemeClr val="tx1"/>
                </a:solidFill>
                <a:effectLst/>
                <a:latin typeface="+mn-lt"/>
                <a:ea typeface="+mn-ea"/>
                <a:cs typeface="+mn-cs"/>
              </a:rPr>
              <a:t> гарантируют, что соединение останется в состоянии, которое подходит обеим сторонам.</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Симметрия терминалов и процессов отражает тот факт, что все управляющие команды протокола могут даваться любой стороной, участвующей в соединении. Разделения на "клиент" и "сервер" здесь нет.</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22</a:t>
            </a:fld>
            <a:endParaRPr lang="ru-RU"/>
          </a:p>
        </p:txBody>
      </p:sp>
    </p:spTree>
    <p:extLst>
      <p:ext uri="{BB962C8B-B14F-4D97-AF65-F5344CB8AC3E}">
        <p14:creationId xmlns:p14="http://schemas.microsoft.com/office/powerpoint/2010/main" val="4045659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Roboto" panose="02000000000000000000" pitchFamily="2" charset="0"/>
                <a:ea typeface="+mn-ea"/>
                <a:cs typeface="+mn-cs"/>
              </a:rPr>
              <a:t>Существуют четыре режима, в которых функционирует большинство Telnet клиентов и серверов:</a:t>
            </a:r>
          </a:p>
          <a:p>
            <a:endParaRPr lang="ru-RU" sz="1200" b="0" i="0" u="none" strike="noStrike" kern="1200" dirty="0" smtClean="0">
              <a:solidFill>
                <a:schemeClr val="tx1"/>
              </a:solidFill>
              <a:effectLst/>
              <a:latin typeface="Roboto" panose="02000000000000000000" pitchFamily="2"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Roboto" panose="02000000000000000000" pitchFamily="2" charset="0"/>
                <a:ea typeface="+mn-ea"/>
                <a:cs typeface="+mn-cs"/>
              </a:rPr>
              <a:t>Первый –</a:t>
            </a:r>
            <a:r>
              <a:rPr lang="ru-RU" sz="1200" b="1" i="0" kern="1200" baseline="0" dirty="0" smtClean="0">
                <a:solidFill>
                  <a:schemeClr val="tx1"/>
                </a:solidFill>
                <a:effectLst/>
                <a:latin typeface="Roboto" panose="02000000000000000000" pitchFamily="2" charset="0"/>
                <a:ea typeface="+mn-ea"/>
                <a:cs typeface="+mn-cs"/>
              </a:rPr>
              <a:t> п</a:t>
            </a:r>
            <a:r>
              <a:rPr lang="ru-RU" sz="1200" b="1" i="0" kern="1200" dirty="0" smtClean="0">
                <a:solidFill>
                  <a:schemeClr val="tx1"/>
                </a:solidFill>
                <a:effectLst/>
                <a:latin typeface="Roboto" panose="02000000000000000000" pitchFamily="2" charset="0"/>
                <a:ea typeface="+mn-ea"/>
                <a:cs typeface="+mn-cs"/>
              </a:rPr>
              <a:t>олудуплексный. </a:t>
            </a:r>
            <a:r>
              <a:rPr lang="ru-RU" sz="1200" b="0" i="0" kern="1200" dirty="0" smtClean="0">
                <a:solidFill>
                  <a:schemeClr val="tx1"/>
                </a:solidFill>
                <a:effectLst/>
                <a:latin typeface="Roboto" panose="02000000000000000000" pitchFamily="2" charset="0"/>
                <a:ea typeface="+mn-ea"/>
                <a:cs typeface="+mn-cs"/>
              </a:rPr>
              <a:t>NVT (</a:t>
            </a:r>
            <a:r>
              <a:rPr lang="ru-RU" sz="1200" b="1" i="0" kern="1200" dirty="0" smtClean="0">
                <a:solidFill>
                  <a:schemeClr val="tx1"/>
                </a:solidFill>
                <a:effectLst/>
                <a:latin typeface="+mn-lt"/>
                <a:ea typeface="+mn-ea"/>
                <a:cs typeface="+mn-cs"/>
              </a:rPr>
              <a:t>Сетевой виртуальный терминал</a:t>
            </a:r>
            <a:r>
              <a:rPr lang="ru-RU" sz="1200" b="0" i="0" kern="1200" dirty="0" smtClean="0">
                <a:solidFill>
                  <a:schemeClr val="tx1"/>
                </a:solidFill>
                <a:effectLst/>
                <a:latin typeface="Roboto" panose="02000000000000000000" pitchFamily="2" charset="0"/>
                <a:ea typeface="+mn-ea"/>
                <a:cs typeface="+mn-cs"/>
              </a:rPr>
              <a:t>) по умолчанию это полудуплексное устройство, которое требует исполнения команды GO AHEAD (GA) от сервера, перед тем как будет принят ввод от пользователя. Ввод пользователя отображается локальным эхом от NVT клавиатуры на NVT принтер, таким образом, от клиента к серверу посылаются только полные строки.</a:t>
            </a:r>
          </a:p>
          <a:p>
            <a:endParaRPr lang="ru-RU" sz="1200" b="0" i="0" kern="1200" dirty="0" smtClean="0">
              <a:solidFill>
                <a:schemeClr val="tx1"/>
              </a:solidFill>
              <a:effectLst/>
              <a:latin typeface="Roboto" panose="02000000000000000000" pitchFamily="2" charset="0"/>
              <a:ea typeface="+mn-ea"/>
              <a:cs typeface="+mn-cs"/>
            </a:endParaRPr>
          </a:p>
          <a:p>
            <a:r>
              <a:rPr lang="ru-RU" sz="1200" b="1" i="0" kern="1200" dirty="0" smtClean="0">
                <a:solidFill>
                  <a:schemeClr val="tx1"/>
                </a:solidFill>
                <a:effectLst/>
                <a:latin typeface="Roboto" panose="02000000000000000000" pitchFamily="2" charset="0"/>
                <a:ea typeface="+mn-ea"/>
                <a:cs typeface="+mn-cs"/>
              </a:rPr>
              <a:t>Второй – символ за один раз. </a:t>
            </a:r>
            <a:r>
              <a:rPr lang="ru-RU" sz="1200" b="0" i="0" kern="1200" dirty="0" smtClean="0">
                <a:solidFill>
                  <a:schemeClr val="tx1"/>
                </a:solidFill>
                <a:effectLst/>
                <a:latin typeface="Roboto" panose="02000000000000000000" pitchFamily="2" charset="0"/>
                <a:ea typeface="+mn-ea"/>
                <a:cs typeface="+mn-cs"/>
              </a:rPr>
              <a:t>Это самый распространенный</a:t>
            </a:r>
            <a:r>
              <a:rPr lang="ru-RU" sz="1200" b="0" i="0" kern="1200" baseline="0" dirty="0" smtClean="0">
                <a:solidFill>
                  <a:schemeClr val="tx1"/>
                </a:solidFill>
                <a:effectLst/>
                <a:latin typeface="Roboto" panose="02000000000000000000" pitchFamily="2" charset="0"/>
                <a:ea typeface="+mn-ea"/>
                <a:cs typeface="+mn-cs"/>
              </a:rPr>
              <a:t> режим, где к</a:t>
            </a:r>
            <a:r>
              <a:rPr lang="ru-RU" sz="1200" b="0" i="0" kern="1200" dirty="0" smtClean="0">
                <a:solidFill>
                  <a:schemeClr val="tx1"/>
                </a:solidFill>
                <a:effectLst/>
                <a:latin typeface="Roboto" panose="02000000000000000000" pitchFamily="2" charset="0"/>
                <a:ea typeface="+mn-ea"/>
                <a:cs typeface="+mn-cs"/>
              </a:rPr>
              <a:t>аждый вводимый символ отправляется серверу отдельно от других. Сервер отвечает клиенту сигналом эхо</a:t>
            </a:r>
            <a:r>
              <a:rPr lang="ru-RU" sz="1200" b="0" i="0" kern="1200" baseline="0" dirty="0" smtClean="0">
                <a:solidFill>
                  <a:schemeClr val="tx1"/>
                </a:solidFill>
                <a:effectLst/>
                <a:latin typeface="Roboto" panose="02000000000000000000" pitchFamily="2" charset="0"/>
                <a:ea typeface="+mn-ea"/>
                <a:cs typeface="+mn-cs"/>
              </a:rPr>
              <a:t> </a:t>
            </a:r>
            <a:r>
              <a:rPr lang="ru-RU" sz="1200" b="0" i="0" kern="1200" dirty="0" smtClean="0">
                <a:solidFill>
                  <a:schemeClr val="tx1"/>
                </a:solidFill>
                <a:effectLst/>
                <a:latin typeface="Roboto" panose="02000000000000000000" pitchFamily="2" charset="0"/>
                <a:ea typeface="+mn-ea"/>
                <a:cs typeface="+mn-cs"/>
              </a:rPr>
              <a:t>(опция ECHO</a:t>
            </a:r>
            <a:r>
              <a:rPr lang="ru-RU" sz="1200" b="0" i="0" kern="1200" baseline="0" dirty="0" smtClean="0">
                <a:solidFill>
                  <a:schemeClr val="tx1"/>
                </a:solidFill>
                <a:effectLst/>
                <a:latin typeface="Roboto" panose="02000000000000000000" pitchFamily="2" charset="0"/>
                <a:ea typeface="+mn-ea"/>
                <a:cs typeface="+mn-cs"/>
              </a:rPr>
              <a:t> стандартизована в</a:t>
            </a:r>
            <a:r>
              <a:rPr lang="ru-RU" sz="1200" b="0" i="0" kern="1200" dirty="0" smtClean="0">
                <a:solidFill>
                  <a:schemeClr val="tx1"/>
                </a:solidFill>
                <a:effectLst/>
                <a:latin typeface="Roboto" panose="02000000000000000000" pitchFamily="2" charset="0"/>
                <a:ea typeface="+mn-ea"/>
                <a:cs typeface="+mn-cs"/>
              </a:rPr>
              <a:t> RFC 857), что позволяет большинству</a:t>
            </a:r>
            <a:r>
              <a:rPr lang="ru-RU" sz="1200" b="0" i="0" kern="1200" baseline="0" dirty="0" smtClean="0">
                <a:solidFill>
                  <a:schemeClr val="tx1"/>
                </a:solidFill>
                <a:effectLst/>
                <a:latin typeface="Roboto" panose="02000000000000000000" pitchFamily="2" charset="0"/>
                <a:ea typeface="+mn-ea"/>
                <a:cs typeface="+mn-cs"/>
              </a:rPr>
              <a:t> вводимых</a:t>
            </a:r>
            <a:r>
              <a:rPr lang="ru-RU" sz="1200" b="0" i="0" kern="1200" dirty="0" smtClean="0">
                <a:solidFill>
                  <a:schemeClr val="tx1"/>
                </a:solidFill>
                <a:effectLst/>
                <a:latin typeface="Roboto" panose="02000000000000000000" pitchFamily="2" charset="0"/>
                <a:ea typeface="+mn-ea"/>
                <a:cs typeface="+mn-cs"/>
              </a:rPr>
              <a:t> символов отражаться на экране клиента. Эта методика увеличивает объем</a:t>
            </a:r>
            <a:r>
              <a:rPr lang="ru-RU" sz="1200" b="0" i="0" kern="1200" baseline="0" dirty="0" smtClean="0">
                <a:solidFill>
                  <a:schemeClr val="tx1"/>
                </a:solidFill>
                <a:effectLst/>
                <a:latin typeface="Roboto" panose="02000000000000000000" pitchFamily="2" charset="0"/>
                <a:ea typeface="+mn-ea"/>
                <a:cs typeface="+mn-cs"/>
              </a:rPr>
              <a:t> </a:t>
            </a:r>
            <a:r>
              <a:rPr lang="ru-RU" sz="1200" b="0" i="0" kern="1200" dirty="0" smtClean="0">
                <a:solidFill>
                  <a:schemeClr val="tx1"/>
                </a:solidFill>
                <a:effectLst/>
                <a:latin typeface="Roboto" panose="02000000000000000000" pitchFamily="2" charset="0"/>
                <a:ea typeface="+mn-ea"/>
                <a:cs typeface="+mn-cs"/>
              </a:rPr>
              <a:t>трафика, курсирующего по сети между клиентом и сервером </a:t>
            </a:r>
            <a:r>
              <a:rPr lang="en-US" sz="1200" b="0" i="0" kern="1200" dirty="0" smtClean="0">
                <a:solidFill>
                  <a:schemeClr val="tx1"/>
                </a:solidFill>
                <a:effectLst/>
                <a:latin typeface="Roboto" panose="02000000000000000000" pitchFamily="2" charset="0"/>
                <a:ea typeface="+mn-ea"/>
                <a:cs typeface="+mn-cs"/>
              </a:rPr>
              <a:t>telnet</a:t>
            </a:r>
            <a:r>
              <a:rPr lang="ru-RU" sz="1200" b="0" i="0" kern="1200" dirty="0" smtClean="0">
                <a:solidFill>
                  <a:schemeClr val="tx1"/>
                </a:solidFill>
                <a:effectLst/>
                <a:latin typeface="Roboto" panose="02000000000000000000" pitchFamily="2" charset="0"/>
                <a:ea typeface="+mn-ea"/>
                <a:cs typeface="+mn-cs"/>
              </a:rPr>
              <a:t>.</a:t>
            </a:r>
          </a:p>
          <a:p>
            <a:endParaRPr lang="ru-RU" sz="1200" b="1" i="0" kern="1200" dirty="0" smtClean="0">
              <a:solidFill>
                <a:schemeClr val="tx1"/>
              </a:solidFill>
              <a:effectLst/>
              <a:latin typeface="Roboto" panose="02000000000000000000" pitchFamily="2" charset="0"/>
              <a:ea typeface="+mn-ea"/>
              <a:cs typeface="+mn-cs"/>
            </a:endParaRPr>
          </a:p>
          <a:p>
            <a:r>
              <a:rPr lang="ru-RU" sz="1200" b="1" i="0" kern="1200" dirty="0" smtClean="0">
                <a:solidFill>
                  <a:schemeClr val="tx1"/>
                </a:solidFill>
                <a:effectLst/>
                <a:latin typeface="Roboto" panose="02000000000000000000" pitchFamily="2" charset="0"/>
                <a:ea typeface="+mn-ea"/>
                <a:cs typeface="+mn-cs"/>
              </a:rPr>
              <a:t>Третий режим – строка за один раз. </a:t>
            </a:r>
            <a:r>
              <a:rPr lang="ru-RU" sz="1200" b="0" i="0" kern="1200" dirty="0" smtClean="0">
                <a:solidFill>
                  <a:schemeClr val="tx1"/>
                </a:solidFill>
                <a:effectLst/>
                <a:latin typeface="Roboto" panose="02000000000000000000" pitchFamily="2" charset="0"/>
                <a:ea typeface="+mn-ea"/>
                <a:cs typeface="+mn-cs"/>
              </a:rPr>
              <a:t>Если какая-либо опций (ECHO и SUPPRESS GO AHEAD) не включена, Telnet находится в режиме строка за один раз. В</a:t>
            </a:r>
            <a:r>
              <a:rPr lang="ru-RU" sz="1200" b="0" i="0" kern="1200" baseline="0" dirty="0" smtClean="0">
                <a:solidFill>
                  <a:schemeClr val="tx1"/>
                </a:solidFill>
                <a:effectLst/>
                <a:latin typeface="Roboto" panose="02000000000000000000" pitchFamily="2" charset="0"/>
                <a:ea typeface="+mn-ea"/>
                <a:cs typeface="+mn-cs"/>
              </a:rPr>
              <a:t> этом режиме</a:t>
            </a:r>
            <a:r>
              <a:rPr lang="ru-RU" sz="1200" b="0" i="0" kern="1200" dirty="0" smtClean="0">
                <a:solidFill>
                  <a:schemeClr val="tx1"/>
                </a:solidFill>
                <a:effectLst/>
                <a:latin typeface="Roboto" panose="02000000000000000000" pitchFamily="2" charset="0"/>
                <a:ea typeface="+mn-ea"/>
                <a:cs typeface="+mn-cs"/>
              </a:rPr>
              <a:t> строка текста редактируется на локальном компьютере и отправляется только тогда, когда она будет полностью готова. На такая возможность есть не всегда и не у всех сервисов;</a:t>
            </a:r>
          </a:p>
          <a:p>
            <a:endParaRPr lang="ru-RU" sz="1200" b="0" i="0" kern="1200" dirty="0" smtClean="0">
              <a:solidFill>
                <a:schemeClr val="tx1"/>
              </a:solidFill>
              <a:effectLst/>
              <a:latin typeface="Roboto" panose="02000000000000000000" pitchFamily="2" charset="0"/>
              <a:ea typeface="+mn-ea"/>
              <a:cs typeface="+mn-cs"/>
            </a:endParaRPr>
          </a:p>
          <a:p>
            <a:r>
              <a:rPr lang="ru-RU" sz="1200" b="1" i="0" kern="1200" dirty="0" smtClean="0">
                <a:solidFill>
                  <a:schemeClr val="tx1"/>
                </a:solidFill>
                <a:effectLst/>
                <a:latin typeface="Roboto" panose="02000000000000000000" pitchFamily="2" charset="0"/>
                <a:ea typeface="+mn-ea"/>
                <a:cs typeface="+mn-cs"/>
              </a:rPr>
              <a:t>И четвертый</a:t>
            </a:r>
            <a:r>
              <a:rPr lang="ru-RU" sz="1200" b="1" i="0" kern="1200" baseline="0" dirty="0" smtClean="0">
                <a:solidFill>
                  <a:schemeClr val="tx1"/>
                </a:solidFill>
                <a:effectLst/>
                <a:latin typeface="Roboto" panose="02000000000000000000" pitchFamily="2" charset="0"/>
                <a:ea typeface="+mn-ea"/>
                <a:cs typeface="+mn-cs"/>
              </a:rPr>
              <a:t> режим – л</a:t>
            </a:r>
            <a:r>
              <a:rPr lang="ru-RU" sz="1200" b="1" i="0" kern="1200" dirty="0" smtClean="0">
                <a:solidFill>
                  <a:schemeClr val="tx1"/>
                </a:solidFill>
                <a:effectLst/>
                <a:latin typeface="Roboto" panose="02000000000000000000" pitchFamily="2" charset="0"/>
                <a:ea typeface="+mn-ea"/>
                <a:cs typeface="+mn-cs"/>
              </a:rPr>
              <a:t>инейный режим (</a:t>
            </a:r>
            <a:r>
              <a:rPr lang="ru-RU" sz="1200" b="1" i="0" kern="1200" dirty="0" err="1" smtClean="0">
                <a:solidFill>
                  <a:schemeClr val="tx1"/>
                </a:solidFill>
                <a:effectLst/>
                <a:latin typeface="Roboto" panose="02000000000000000000" pitchFamily="2" charset="0"/>
                <a:ea typeface="+mn-ea"/>
                <a:cs typeface="+mn-cs"/>
              </a:rPr>
              <a:t>linemode</a:t>
            </a:r>
            <a:r>
              <a:rPr lang="ru-RU" sz="1200" b="1" i="0" kern="1200" dirty="0" smtClean="0">
                <a:solidFill>
                  <a:schemeClr val="tx1"/>
                </a:solidFill>
                <a:effectLst/>
                <a:latin typeface="Roboto" panose="02000000000000000000" pitchFamily="2" charset="0"/>
                <a:ea typeface="+mn-ea"/>
                <a:cs typeface="+mn-cs"/>
              </a:rPr>
              <a:t>).</a:t>
            </a:r>
            <a:r>
              <a:rPr lang="ru-RU" sz="1200" b="0" i="0" kern="1200" dirty="0" smtClean="0">
                <a:solidFill>
                  <a:schemeClr val="tx1"/>
                </a:solidFill>
                <a:effectLst/>
                <a:latin typeface="Roboto" panose="02000000000000000000" pitchFamily="2" charset="0"/>
                <a:ea typeface="+mn-ea"/>
                <a:cs typeface="+mn-cs"/>
              </a:rPr>
              <a:t>В данном случае этот термин означает реальную опцию </a:t>
            </a:r>
            <a:r>
              <a:rPr lang="ru-RU" sz="1200" b="0" i="0" kern="1200" dirty="0" err="1" smtClean="0">
                <a:solidFill>
                  <a:schemeClr val="tx1"/>
                </a:solidFill>
                <a:effectLst/>
                <a:latin typeface="Roboto" panose="02000000000000000000" pitchFamily="2" charset="0"/>
                <a:ea typeface="+mn-ea"/>
                <a:cs typeface="+mn-cs"/>
              </a:rPr>
              <a:t>linemode</a:t>
            </a:r>
            <a:r>
              <a:rPr lang="ru-RU" sz="1200" b="0" i="0" kern="1200" dirty="0" smtClean="0">
                <a:solidFill>
                  <a:schemeClr val="tx1"/>
                </a:solidFill>
                <a:effectLst/>
                <a:latin typeface="Roboto" panose="02000000000000000000" pitchFamily="2" charset="0"/>
                <a:ea typeface="+mn-ea"/>
                <a:cs typeface="+mn-cs"/>
              </a:rPr>
              <a:t> (RFC 1184). Когда </a:t>
            </a:r>
            <a:r>
              <a:rPr lang="ru-RU" sz="1200" b="1" i="0" kern="1200" dirty="0" smtClean="0">
                <a:solidFill>
                  <a:schemeClr val="tx1"/>
                </a:solidFill>
                <a:effectLst/>
                <a:latin typeface="Roboto" panose="02000000000000000000" pitchFamily="2" charset="0"/>
                <a:ea typeface="+mn-ea"/>
                <a:cs typeface="+mn-cs"/>
              </a:rPr>
              <a:t>LINEMODE </a:t>
            </a:r>
            <a:r>
              <a:rPr lang="ru-RU" sz="1200" b="0" i="0" kern="1200" dirty="0" smtClean="0">
                <a:solidFill>
                  <a:schemeClr val="tx1"/>
                </a:solidFill>
                <a:effectLst/>
                <a:latin typeface="Roboto" panose="02000000000000000000" pitchFamily="2" charset="0"/>
                <a:ea typeface="+mn-ea"/>
                <a:cs typeface="+mn-cs"/>
              </a:rPr>
              <a:t>включен, обработка символов выполняется в локальной системе под управлением удаленной системы. Когда редактирование ввода или отображение символов должны быть отключены, удаленная система будет передавать эту информацию. Удаленная система также будет передавать изменения любым специальным символам, которые происходят в удаленной системе, чтобы они могли действовать в локальной системе.</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23</a:t>
            </a:fld>
            <a:endParaRPr lang="ru-RU"/>
          </a:p>
        </p:txBody>
      </p:sp>
    </p:spTree>
    <p:extLst>
      <p:ext uri="{BB962C8B-B14F-4D97-AF65-F5344CB8AC3E}">
        <p14:creationId xmlns:p14="http://schemas.microsoft.com/office/powerpoint/2010/main" val="7997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Именно благодаря ему на нашем компьютере при включении уже есть </a:t>
            </a:r>
            <a:r>
              <a:rPr lang="en-US" sz="1200" baseline="0" dirty="0" err="1" smtClean="0">
                <a:solidFill>
                  <a:srgbClr val="000000"/>
                </a:solidFill>
                <a:effectLst/>
                <a:latin typeface="Arial" panose="020B0604020202020204" pitchFamily="34" charset="0"/>
                <a:ea typeface="Calibri" panose="020F0502020204030204" pitchFamily="34" charset="0"/>
                <a:cs typeface="Arial" panose="020B0604020202020204" pitchFamily="34" charset="0"/>
              </a:rPr>
              <a:t>ip</a:t>
            </a:r>
            <a:r>
              <a:rPr lang="en-US"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ru-RU"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адрес, с помощью которого компьютер взаимодействует с другими устройствами в сети. Кроме </a:t>
            </a:r>
            <a:r>
              <a:rPr lang="en-US" sz="1200" baseline="0" dirty="0" err="1" smtClean="0">
                <a:solidFill>
                  <a:srgbClr val="000000"/>
                </a:solidFill>
                <a:effectLst/>
                <a:latin typeface="Arial" panose="020B0604020202020204" pitchFamily="34" charset="0"/>
                <a:ea typeface="Calibri" panose="020F0502020204030204" pitchFamily="34" charset="0"/>
                <a:cs typeface="Arial" panose="020B0604020202020204" pitchFamily="34" charset="0"/>
              </a:rPr>
              <a:t>ip</a:t>
            </a:r>
            <a:r>
              <a:rPr lang="en-US"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ru-RU"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адреса такой протокол настраивает весь сетевой стек компьютера, а в некоторых случаях и сервера. Здесь под сетевым стеком подразумеваются настройки, присущие современному стеку протоколов </a:t>
            </a:r>
            <a:r>
              <a:rPr lang="en-US"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TCP/IP</a:t>
            </a:r>
            <a:r>
              <a:rPr lang="ru-RU"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 – это маска подсети, адрес роутера по умолчанию, адреса </a:t>
            </a:r>
            <a:r>
              <a:rPr lang="en-US"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DNS </a:t>
            </a:r>
            <a:r>
              <a:rPr lang="ru-RU" sz="1200" baseline="0" dirty="0" smtClean="0">
                <a:solidFill>
                  <a:srgbClr val="000000"/>
                </a:solidFill>
                <a:effectLst/>
                <a:latin typeface="Arial" panose="020B0604020202020204" pitchFamily="34" charset="0"/>
                <a:ea typeface="Calibri" panose="020F0502020204030204" pitchFamily="34" charset="0"/>
                <a:cs typeface="Arial" panose="020B0604020202020204" pitchFamily="34" charset="0"/>
              </a:rPr>
              <a:t>серверов, серверов синхронизации времени и многих других. </a:t>
            </a:r>
            <a:endParaRPr lang="ru-RU"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Благодаря строго определенным портам сервер легко может понять, что трафик, полученный им на порт 67, должен обрабатываться службой </a:t>
            </a:r>
            <a:r>
              <a:rPr lang="en-US" baseline="0" dirty="0" smtClean="0"/>
              <a:t>DHCP. </a:t>
            </a:r>
            <a:r>
              <a:rPr lang="ru-RU" baseline="0" dirty="0" smtClean="0"/>
              <a:t>А ещё сервер знает, что ответ нужно посылать на 68 порт – иначе клиент просто не поймёт, что ответ от сервера является информацией для конфигурации сетевого адаптера.</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a:t>
            </a:fld>
            <a:endParaRPr lang="ru-RU"/>
          </a:p>
        </p:txBody>
      </p:sp>
    </p:spTree>
    <p:extLst>
      <p:ext uri="{BB962C8B-B14F-4D97-AF65-F5344CB8AC3E}">
        <p14:creationId xmlns:p14="http://schemas.microsoft.com/office/powerpoint/2010/main" val="2054758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При первоначальной разработке </a:t>
            </a:r>
            <a:r>
              <a:rPr lang="ru-RU" sz="1200" b="0" i="0" kern="1200" dirty="0" err="1" smtClean="0">
                <a:solidFill>
                  <a:schemeClr val="tx1"/>
                </a:solidFill>
                <a:effectLst/>
                <a:latin typeface="+mn-lt"/>
                <a:ea typeface="+mn-ea"/>
                <a:cs typeface="+mn-cs"/>
              </a:rPr>
              <a:t>telnet</a:t>
            </a:r>
            <a:r>
              <a:rPr lang="ru-RU" sz="1200" b="0" i="0" kern="1200" dirty="0" smtClean="0">
                <a:solidFill>
                  <a:schemeClr val="tx1"/>
                </a:solidFill>
                <a:effectLst/>
                <a:latin typeface="+mn-lt"/>
                <a:ea typeface="+mn-ea"/>
                <a:cs typeface="+mn-cs"/>
              </a:rPr>
              <a:t> в 1969 году большинство пользователей подключенных к сети компьютеров или находились в компьютерных отделениях академических учреждений, или являлись частью правительственных/частных исследований. Поэтому вопросы безопасности вставали не так остро, как это стало позднее, в 1990-х. Резко выросло людей, имеющих доступ к Интернету, а значит и количество людей, пытающихся взломать чужие сервера. Это вызвало необходимость в зашифрованных альтернативах. Эксперты компьютерной безопасности рекомендовали, чтобы использование Telnet для удалённых входов в систему было прекращено во всех нормальных обстоятельствах</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 по следующим причинам:</a:t>
            </a:r>
          </a:p>
          <a:p>
            <a:r>
              <a:rPr lang="ru-RU" sz="1200" b="0" i="0" kern="1200" dirty="0" smtClean="0">
                <a:solidFill>
                  <a:schemeClr val="tx1"/>
                </a:solidFill>
                <a:effectLst/>
                <a:latin typeface="+mn-lt"/>
                <a:ea typeface="+mn-ea"/>
                <a:cs typeface="+mn-cs"/>
              </a:rPr>
              <a:t>Telnet по умолчанию не шифрует оправленные данные (включая и пароли), а значит очень легко подслушать канал и узнать пароли. Для этого достаточно иметь доступ к маршрутизатору, свитчу, </a:t>
            </a:r>
            <a:r>
              <a:rPr lang="ru-RU" sz="1200" b="0" i="0" kern="1200" dirty="0" err="1" smtClean="0">
                <a:solidFill>
                  <a:schemeClr val="tx1"/>
                </a:solidFill>
                <a:effectLst/>
                <a:latin typeface="+mn-lt"/>
                <a:ea typeface="+mn-ea"/>
                <a:cs typeface="+mn-cs"/>
              </a:rPr>
              <a:t>хабу</a:t>
            </a:r>
            <a:r>
              <a:rPr lang="ru-RU" sz="1200" b="0" i="0" kern="1200" dirty="0" smtClean="0">
                <a:solidFill>
                  <a:schemeClr val="tx1"/>
                </a:solidFill>
                <a:effectLst/>
                <a:latin typeface="+mn-lt"/>
                <a:ea typeface="+mn-ea"/>
                <a:cs typeface="+mn-cs"/>
              </a:rPr>
              <a:t> или шлюзу, расположенных между двумя использующимися узлами Telnet, и любой имеющий к ним доступ может прервать передачу пакетов, получить логин и пароль вне зависимости от анализатора пакетов.</a:t>
            </a:r>
          </a:p>
          <a:p>
            <a:r>
              <a:rPr lang="ru-RU" sz="1200" b="0" i="0" kern="1200" dirty="0" smtClean="0">
                <a:solidFill>
                  <a:schemeClr val="tx1"/>
                </a:solidFill>
                <a:effectLst/>
                <a:latin typeface="+mn-lt"/>
                <a:ea typeface="+mn-ea"/>
                <a:cs typeface="+mn-cs"/>
              </a:rPr>
              <a:t>Во многих реализациях Telnet нет аутентификации, которая обеспечила бы гарантию передачи пакетов и отсутствия вторжения посередине.</a:t>
            </a:r>
          </a:p>
          <a:p>
            <a:r>
              <a:rPr lang="ru-RU" sz="1200" b="0" i="0" kern="1200" dirty="0" smtClean="0">
                <a:solidFill>
                  <a:schemeClr val="tx1"/>
                </a:solidFill>
                <a:effectLst/>
                <a:latin typeface="+mn-lt"/>
                <a:ea typeface="+mn-ea"/>
                <a:cs typeface="+mn-cs"/>
              </a:rPr>
              <a:t>Обнаружено несколько уязвимостей демонов, который обычно использует Telnet</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Эти связанные с безопасностью недостатки наглядно показывали, что использование протокола Telnet в общедоступной сети опасно и </a:t>
            </a:r>
            <a:r>
              <a:rPr lang="ru-RU" sz="1200" b="0" i="0" kern="1200" dirty="0" err="1" smtClean="0">
                <a:solidFill>
                  <a:schemeClr val="tx1"/>
                </a:solidFill>
                <a:effectLst/>
                <a:latin typeface="+mn-lt"/>
                <a:ea typeface="+mn-ea"/>
                <a:cs typeface="+mn-cs"/>
              </a:rPr>
              <a:t>неоптимально</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24</a:t>
            </a:fld>
            <a:endParaRPr lang="ru-RU"/>
          </a:p>
        </p:txBody>
      </p:sp>
    </p:spTree>
    <p:extLst>
      <p:ext uri="{BB962C8B-B14F-4D97-AF65-F5344CB8AC3E}">
        <p14:creationId xmlns:p14="http://schemas.microsoft.com/office/powerpoint/2010/main" val="324532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Перейдем к наиболее актуальному протоколу</a:t>
            </a:r>
            <a:r>
              <a:rPr lang="ru-RU" baseline="0" dirty="0" smtClean="0"/>
              <a:t> взаимодействия с удаленными системами с помощью консоли. </a:t>
            </a:r>
            <a:endParaRPr lang="ru-RU" dirty="0" smtClean="0"/>
          </a:p>
          <a:p>
            <a:endParaRPr lang="ru-RU" dirty="0" smtClean="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smtClean="0"/>
              <a:t>Это SSH (</a:t>
            </a:r>
            <a:r>
              <a:rPr lang="ru-RU" baseline="0" dirty="0" err="1" smtClean="0"/>
              <a:t>Secure</a:t>
            </a:r>
            <a:r>
              <a:rPr lang="ru-RU" baseline="0" dirty="0" smtClean="0"/>
              <a:t> </a:t>
            </a:r>
            <a:r>
              <a:rPr lang="ru-RU" baseline="0" dirty="0" err="1" smtClean="0"/>
              <a:t>Shell</a:t>
            </a:r>
            <a:r>
              <a:rPr lang="ru-RU" baseline="0" dirty="0" smtClean="0"/>
              <a:t> — «безопасная оболочка») — сетевой протокол прикладного уровня, позволяющий производить удалённое управление операционной системой и </a:t>
            </a:r>
            <a:r>
              <a:rPr lang="ru-RU" baseline="0" dirty="0" err="1" smtClean="0"/>
              <a:t>туннелирование</a:t>
            </a:r>
            <a:r>
              <a:rPr lang="ru-RU" baseline="0" dirty="0" smtClean="0"/>
              <a:t> TCP-соединений (например, для передачи файлов). Схож по функциональности с протоколом Telnet но, в отличие от него, шифрует весь трафик, включая и передаваемые пароли. SSH допускает выбор различных алгоритмов шифрования. SSH-клиенты и SSH-серверы доступны для большинства сетевых операционных систем.</a:t>
            </a:r>
            <a:endParaRPr lang="ru-RU" dirty="0" smtClean="0"/>
          </a:p>
          <a:p>
            <a:r>
              <a:rPr lang="ru-RU" dirty="0" smtClean="0"/>
              <a:t>SSH позволяет безопасно передавать данные практически любого другого сетевого протокола. Таким образом, помимо удалённой работы на компьютере через командную оболочку, можно передавать звуковой или видео поток,</a:t>
            </a:r>
            <a:r>
              <a:rPr lang="ru-RU" baseline="0" dirty="0" smtClean="0"/>
              <a:t> а еще </a:t>
            </a:r>
            <a:r>
              <a:rPr lang="ru-RU" dirty="0" smtClean="0"/>
              <a:t>файлы.</a:t>
            </a:r>
            <a:endParaRPr lang="en-US" dirty="0" smtClean="0"/>
          </a:p>
          <a:p>
            <a:endParaRPr lang="en-US" dirty="0" smtClean="0"/>
          </a:p>
        </p:txBody>
      </p:sp>
      <p:sp>
        <p:nvSpPr>
          <p:cNvPr id="4" name="Номер слайда 3"/>
          <p:cNvSpPr>
            <a:spLocks noGrp="1"/>
          </p:cNvSpPr>
          <p:nvPr>
            <p:ph type="sldNum" sz="quarter" idx="10"/>
          </p:nvPr>
        </p:nvSpPr>
        <p:spPr/>
        <p:txBody>
          <a:bodyPr/>
          <a:lstStyle/>
          <a:p>
            <a:fld id="{80EA2E60-5E3E-4AAB-B5EC-6CA89797E6E9}" type="slidenum">
              <a:rPr lang="ru-RU" smtClean="0"/>
              <a:t>26</a:t>
            </a:fld>
            <a:endParaRPr lang="ru-RU"/>
          </a:p>
        </p:txBody>
      </p:sp>
    </p:spTree>
    <p:extLst>
      <p:ext uri="{BB962C8B-B14F-4D97-AF65-F5344CB8AC3E}">
        <p14:creationId xmlns:p14="http://schemas.microsoft.com/office/powerpoint/2010/main" val="3715461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Основные функции SSH</a:t>
            </a:r>
          </a:p>
          <a:p>
            <a:r>
              <a:rPr lang="ru-RU" sz="1200" b="0" i="0" kern="1200" dirty="0" smtClean="0">
                <a:solidFill>
                  <a:schemeClr val="tx1"/>
                </a:solidFill>
                <a:effectLst/>
                <a:latin typeface="+mn-lt"/>
                <a:ea typeface="+mn-ea"/>
                <a:cs typeface="+mn-cs"/>
              </a:rPr>
              <a:t>Протокол SSH возник как попытка обезопасить открытые незащищенные соединения. Впоследствии его функции были значительно расширены. </a:t>
            </a:r>
          </a:p>
          <a:p>
            <a:r>
              <a:rPr lang="ru-RU" sz="1200" b="0" i="0" kern="1200" dirty="0" smtClean="0">
                <a:solidFill>
                  <a:schemeClr val="tx1"/>
                </a:solidFill>
                <a:effectLst/>
                <a:latin typeface="+mn-lt"/>
                <a:ea typeface="+mn-ea"/>
                <a:cs typeface="+mn-cs"/>
              </a:rPr>
              <a:t>Наиболее важными из них являются:</a:t>
            </a:r>
          </a:p>
          <a:p>
            <a:r>
              <a:rPr lang="ru-RU" sz="1200" b="0" i="1" kern="1200" dirty="0" smtClean="0">
                <a:solidFill>
                  <a:schemeClr val="tx1"/>
                </a:solidFill>
                <a:effectLst/>
                <a:latin typeface="+mn-lt"/>
                <a:ea typeface="+mn-ea"/>
                <a:cs typeface="+mn-cs"/>
              </a:rPr>
              <a:t>Безопасные команды доступа к хосту. </a:t>
            </a:r>
            <a:r>
              <a:rPr lang="ru-RU" sz="1200" b="0" i="0" kern="1200" dirty="0" smtClean="0">
                <a:solidFill>
                  <a:schemeClr val="tx1"/>
                </a:solidFill>
                <a:effectLst/>
                <a:latin typeface="+mn-lt"/>
                <a:ea typeface="+mn-ea"/>
                <a:cs typeface="+mn-cs"/>
              </a:rPr>
              <a:t>SSH дает возможность выполнять безопасные команды доступа к хосту, такие как </a:t>
            </a:r>
            <a:r>
              <a:rPr lang="ru-RU" sz="1200" b="0" i="0" u="none" strike="noStrike" kern="1200" dirty="0" err="1" smtClean="0">
                <a:solidFill>
                  <a:schemeClr val="tx1"/>
                </a:solidFill>
                <a:effectLst/>
                <a:latin typeface="+mn-lt"/>
                <a:ea typeface="+mn-ea"/>
                <a:cs typeface="+mn-cs"/>
              </a:rPr>
              <a:t>ssh</a:t>
            </a:r>
            <a:r>
              <a:rPr lang="ru-RU" sz="1200" b="0" i="0" kern="1200" dirty="0" smtClean="0">
                <a:solidFill>
                  <a:schemeClr val="tx1"/>
                </a:solidFill>
                <a:effectLst/>
                <a:latin typeface="+mn-lt"/>
                <a:ea typeface="+mn-ea"/>
                <a:cs typeface="+mn-cs"/>
              </a:rPr>
              <a:t> (удаленная оболочка), </a:t>
            </a:r>
            <a:r>
              <a:rPr lang="ru-RU" sz="1200" b="0" i="0" u="none" strike="noStrike" kern="1200" dirty="0" err="1" smtClean="0">
                <a:solidFill>
                  <a:schemeClr val="tx1"/>
                </a:solidFill>
                <a:effectLst/>
                <a:latin typeface="+mn-lt"/>
                <a:ea typeface="+mn-ea"/>
                <a:cs typeface="+mn-cs"/>
              </a:rPr>
              <a:t>slogin</a:t>
            </a:r>
            <a:r>
              <a:rPr lang="ru-RU" sz="1200" b="0" i="0" kern="1200" dirty="0" smtClean="0">
                <a:solidFill>
                  <a:schemeClr val="tx1"/>
                </a:solidFill>
                <a:effectLst/>
                <a:latin typeface="+mn-lt"/>
                <a:ea typeface="+mn-ea"/>
                <a:cs typeface="+mn-cs"/>
              </a:rPr>
              <a:t> (удаленный вход в систему), </a:t>
            </a:r>
            <a:r>
              <a:rPr lang="ru-RU" sz="1200" b="0" i="0" u="none" strike="noStrike" kern="1200" dirty="0" err="1" smtClean="0">
                <a:solidFill>
                  <a:schemeClr val="tx1"/>
                </a:solidFill>
                <a:effectLst/>
                <a:latin typeface="+mn-lt"/>
                <a:ea typeface="+mn-ea"/>
                <a:cs typeface="+mn-cs"/>
              </a:rPr>
              <a:t>scp</a:t>
            </a:r>
            <a:r>
              <a:rPr lang="ru-RU" sz="1200" b="0" i="0" kern="1200" dirty="0" smtClean="0">
                <a:solidFill>
                  <a:schemeClr val="tx1"/>
                </a:solidFill>
                <a:effectLst/>
                <a:latin typeface="+mn-lt"/>
                <a:ea typeface="+mn-ea"/>
                <a:cs typeface="+mn-cs"/>
              </a:rPr>
              <a:t> (удаленное копирование);</a:t>
            </a:r>
          </a:p>
          <a:p>
            <a:r>
              <a:rPr lang="ru-RU" sz="1200" b="0" i="1" kern="1200" dirty="0" smtClean="0">
                <a:solidFill>
                  <a:schemeClr val="tx1"/>
                </a:solidFill>
                <a:effectLst/>
                <a:latin typeface="+mn-lt"/>
                <a:ea typeface="+mn-ea"/>
                <a:cs typeface="+mn-cs"/>
              </a:rPr>
              <a:t>X11 </a:t>
            </a:r>
            <a:r>
              <a:rPr lang="ru-RU" sz="1200" b="0" i="1" kern="1200" dirty="0" err="1" smtClean="0">
                <a:solidFill>
                  <a:schemeClr val="tx1"/>
                </a:solidFill>
                <a:effectLst/>
                <a:latin typeface="+mn-lt"/>
                <a:ea typeface="+mn-ea"/>
                <a:cs typeface="+mn-cs"/>
              </a:rPr>
              <a:t>Forwarding</a:t>
            </a:r>
            <a:r>
              <a:rPr lang="ru-RU" sz="1200" b="0" i="1"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SSH предоставляет встроенный механизм для выполнения удаленных клиентов X </a:t>
            </a:r>
            <a:r>
              <a:rPr lang="ru-RU" sz="1200" b="0" i="0" kern="1200" dirty="0" err="1" smtClean="0">
                <a:solidFill>
                  <a:schemeClr val="tx1"/>
                </a:solidFill>
                <a:effectLst/>
                <a:latin typeface="+mn-lt"/>
                <a:ea typeface="+mn-ea"/>
                <a:cs typeface="+mn-cs"/>
              </a:rPr>
              <a:t>Window</a:t>
            </a:r>
            <a:r>
              <a:rPr lang="ru-RU" sz="1200" b="0" i="0" kern="1200" dirty="0" smtClean="0">
                <a:solidFill>
                  <a:schemeClr val="tx1"/>
                </a:solidFill>
                <a:effectLst/>
                <a:latin typeface="+mn-lt"/>
                <a:ea typeface="+mn-ea"/>
                <a:cs typeface="+mn-cs"/>
              </a:rPr>
              <a:t>.</a:t>
            </a:r>
          </a:p>
          <a:p>
            <a:r>
              <a:rPr lang="ru-RU" sz="1200" b="0" i="1" kern="1200" dirty="0" err="1" smtClean="0">
                <a:solidFill>
                  <a:schemeClr val="tx1"/>
                </a:solidFill>
                <a:effectLst/>
                <a:latin typeface="+mn-lt"/>
                <a:ea typeface="+mn-ea"/>
                <a:cs typeface="+mn-cs"/>
              </a:rPr>
              <a:t>Port</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forwarding</a:t>
            </a:r>
            <a:r>
              <a:rPr lang="ru-RU" sz="1200" b="0" i="1"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SSH может выполнять переадресацию портов, передавая трафик c одного порта одной машины на другой порт другой машины. При этом передаваемый трафик шифруется;</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27</a:t>
            </a:fld>
            <a:endParaRPr lang="ru-RU"/>
          </a:p>
        </p:txBody>
      </p:sp>
    </p:spTree>
    <p:extLst>
      <p:ext uri="{BB962C8B-B14F-4D97-AF65-F5344CB8AC3E}">
        <p14:creationId xmlns:p14="http://schemas.microsoft.com/office/powerpoint/2010/main" val="8922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dirty="0" smtClean="0"/>
              <a:t>Протокол работает в режиме клиент-сервер, где соединение устанавливает клиент, подключаясь к серверу. SSH-клиент управляет процессом установки соединения и использует криптографию с открытым ключом для проверки подлинности SSH-сервера. После успешного соединения SSH использует сильное симметричное шифрование и алгоритмы хеширования для обеспечения конфиденциальности и целостности данных, которыми обмениваются клиент и сервер.</a:t>
            </a:r>
            <a:endParaRPr lang="en-US" dirty="0" smtClean="0"/>
          </a:p>
          <a:p>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28</a:t>
            </a:fld>
            <a:endParaRPr lang="ru-RU"/>
          </a:p>
        </p:txBody>
      </p:sp>
    </p:spTree>
    <p:extLst>
      <p:ext uri="{BB962C8B-B14F-4D97-AF65-F5344CB8AC3E}">
        <p14:creationId xmlns:p14="http://schemas.microsoft.com/office/powerpoint/2010/main" val="139101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Есть несколько шагов, которые нужно пройти, чтобы начать SSH-сеанс между компьютерами.</a:t>
            </a:r>
          </a:p>
          <a:p>
            <a:r>
              <a:rPr lang="ru-RU" sz="1200" b="0" i="0" kern="1200" dirty="0" smtClean="0">
                <a:solidFill>
                  <a:schemeClr val="tx1"/>
                </a:solidFill>
                <a:effectLst/>
                <a:latin typeface="+mn-lt"/>
                <a:ea typeface="+mn-ea"/>
                <a:cs typeface="+mn-cs"/>
              </a:rPr>
              <a:t>Сначала нужно обеспечить безопасный способ обмена сообщениями между компьютерами, то есть настроить зашифрованный канал.</a:t>
            </a:r>
          </a:p>
          <a:p>
            <a:r>
              <a:rPr lang="ru-RU" sz="1200" b="0" i="0" kern="1200" dirty="0" smtClean="0">
                <a:solidFill>
                  <a:schemeClr val="tx1"/>
                </a:solidFill>
                <a:effectLst/>
                <a:latin typeface="+mn-lt"/>
                <a:ea typeface="+mn-ea"/>
                <a:cs typeface="+mn-cs"/>
              </a:rPr>
              <a:t>Далее нужно проверить целостность данных, отправляемых клиентом.</a:t>
            </a:r>
          </a:p>
          <a:p>
            <a:r>
              <a:rPr lang="ru-RU" sz="1200" b="0" i="0" kern="1200" dirty="0" smtClean="0">
                <a:solidFill>
                  <a:schemeClr val="tx1"/>
                </a:solidFill>
                <a:effectLst/>
                <a:latin typeface="+mn-lt"/>
                <a:ea typeface="+mn-ea"/>
                <a:cs typeface="+mn-cs"/>
              </a:rPr>
              <a:t>После этого проверяется подлинность клиента.</a:t>
            </a:r>
          </a:p>
          <a:p>
            <a:r>
              <a:rPr lang="ru-RU" sz="1200" b="0" i="0" kern="1200" dirty="0" smtClean="0">
                <a:solidFill>
                  <a:schemeClr val="tx1"/>
                </a:solidFill>
                <a:effectLst/>
                <a:latin typeface="+mn-lt"/>
                <a:ea typeface="+mn-ea"/>
                <a:cs typeface="+mn-cs"/>
              </a:rPr>
              <a:t>После этих трёх шагов мы можем безопасно общаться с удалённым компьютером, делиться секретными данными, а также проверить, есть ли у клиента разрешение на доступ к хосту. Каждый из разделов ниже будет более подробно описывать эти действия.</a:t>
            </a:r>
          </a:p>
          <a:p>
            <a:r>
              <a:rPr lang="ru-RU" sz="1200" b="0" i="0" kern="1200" dirty="0" smtClean="0">
                <a:solidFill>
                  <a:schemeClr val="tx1"/>
                </a:solidFill>
                <a:effectLst/>
                <a:latin typeface="+mn-lt"/>
                <a:ea typeface="+mn-ea"/>
                <a:cs typeface="+mn-cs"/>
              </a:rPr>
              <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Настройка зашифрованного канала</a:t>
            </a:r>
            <a:endParaRPr lang="ru-RU" sz="1200" b="1"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Вся информация, отправляемая с использованием SSH, зашифрована. Обе стороны должны знать и понимать способ шифрования.</a:t>
            </a:r>
          </a:p>
          <a:p>
            <a:r>
              <a:rPr lang="ru-RU" sz="1200" b="0" i="0" kern="1200" dirty="0" smtClean="0">
                <a:solidFill>
                  <a:schemeClr val="tx1"/>
                </a:solidFill>
                <a:effectLst/>
                <a:latin typeface="+mn-lt"/>
                <a:ea typeface="+mn-ea"/>
                <a:cs typeface="+mn-cs"/>
              </a:rPr>
              <a:t>Для шифрования передаваемых данных используется </a:t>
            </a:r>
            <a:r>
              <a:rPr lang="ru-RU" sz="1200" b="0" i="0" u="none" strike="noStrike" kern="1200" dirty="0" smtClean="0">
                <a:solidFill>
                  <a:schemeClr val="tx1"/>
                </a:solidFill>
                <a:effectLst/>
                <a:latin typeface="+mn-lt"/>
                <a:ea typeface="+mn-ea"/>
                <a:cs typeface="+mn-cs"/>
              </a:rPr>
              <a:t>симметричное</a:t>
            </a:r>
            <a:r>
              <a:rPr lang="ru-RU" sz="1200" b="0" i="0" u="sng" strike="noStrike"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шифрование</a:t>
            </a:r>
            <a:r>
              <a:rPr lang="ru-RU" sz="1200" b="0" i="0" kern="1200" dirty="0" smtClean="0">
                <a:solidFill>
                  <a:schemeClr val="tx1"/>
                </a:solidFill>
                <a:effectLst/>
                <a:latin typeface="+mn-lt"/>
                <a:ea typeface="+mn-ea"/>
                <a:cs typeface="+mn-cs"/>
              </a:rPr>
              <a:t>. Суть данного подхода заключается в том, что оба компьютера имеют одинаковый ключ шифрования, который называется «симметричный ключ». Симметричное шифрование работает очень хорошо, но только до тех пор, пока сторонние не имеют доступа к ключу.</a:t>
            </a:r>
          </a:p>
          <a:p>
            <a:r>
              <a:rPr lang="ru-RU" sz="1200" b="0" i="0" kern="1200" dirty="0" smtClean="0">
                <a:solidFill>
                  <a:schemeClr val="tx1"/>
                </a:solidFill>
                <a:effectLst/>
                <a:latin typeface="+mn-lt"/>
                <a:ea typeface="+mn-ea"/>
                <a:cs typeface="+mn-cs"/>
              </a:rPr>
              <a:t>Один компьютер может создать ключ и отправить в виде сообщения через интернет. Но сообщение ещё не будет зашифровано, поэтому любой, кто перехватит его, сразу же сможет расшифровать все следующие сообщения.</a:t>
            </a:r>
          </a:p>
          <a:p>
            <a:r>
              <a:rPr lang="ru-RU" sz="1200" b="0" i="0" kern="1200" dirty="0" smtClean="0">
                <a:solidFill>
                  <a:schemeClr val="tx1"/>
                </a:solidFill>
                <a:effectLst/>
                <a:latin typeface="+mn-lt"/>
                <a:ea typeface="+mn-ea"/>
                <a:cs typeface="+mn-cs"/>
              </a:rPr>
              <a:t>Решение этой проблемы состоит в использовании протокола обмена ключами </a:t>
            </a:r>
            <a:r>
              <a:rPr lang="ru-RU" sz="1200" b="0" i="0" u="none" strike="noStrike" kern="1200" dirty="0" err="1" smtClean="0">
                <a:solidFill>
                  <a:schemeClr val="tx1"/>
                </a:solidFill>
                <a:effectLst/>
                <a:latin typeface="+mn-lt"/>
                <a:ea typeface="+mn-ea"/>
                <a:cs typeface="+mn-cs"/>
              </a:rPr>
              <a:t>Диффи-Хеллмана</a:t>
            </a:r>
            <a:r>
              <a:rPr lang="ru-RU" sz="1200" b="0" i="0" kern="1200" dirty="0" smtClean="0">
                <a:solidFill>
                  <a:schemeClr val="tx1"/>
                </a:solidFill>
                <a:effectLst/>
                <a:latin typeface="+mn-lt"/>
                <a:ea typeface="+mn-ea"/>
                <a:cs typeface="+mn-cs"/>
              </a:rPr>
              <a:t>. Оба компьютера создают свой закрытый и открытый ключ. Вместе они образуют пару ключей. Компьютеры делятся своими открытыми ключами друг с другом через интернет. Используя свой закрытый и чужой открытый ключ стороны могут независимо сгенерировать одинаковый симметричный ключ.</a:t>
            </a:r>
          </a:p>
          <a:p>
            <a:endParaRPr lang="ru-RU" dirty="0" smtClean="0"/>
          </a:p>
          <a:p>
            <a:r>
              <a:rPr lang="ru-RU" sz="1200" b="0" i="0" kern="1200" dirty="0" smtClean="0">
                <a:solidFill>
                  <a:schemeClr val="tx1"/>
                </a:solidFill>
                <a:effectLst/>
                <a:latin typeface="+mn-lt"/>
                <a:ea typeface="+mn-ea"/>
                <a:cs typeface="+mn-cs"/>
              </a:rPr>
              <a:t>Верификация</a:t>
            </a:r>
            <a:endParaRPr lang="ru-RU" sz="1200" b="1"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Следующий этап процесса установки сеанса SSH заключается в проверке того, что данные не были подделаны во время их передачи и что другой компьютер действительно является тем, за кого себя выдаёт.</a:t>
            </a:r>
          </a:p>
          <a:p>
            <a:r>
              <a:rPr lang="ru-RU" sz="1200" b="0" i="0" kern="1200" dirty="0" smtClean="0">
                <a:solidFill>
                  <a:schemeClr val="tx1"/>
                </a:solidFill>
                <a:effectLst/>
                <a:latin typeface="+mn-lt"/>
                <a:ea typeface="+mn-ea"/>
                <a:cs typeface="+mn-cs"/>
              </a:rPr>
              <a:t>Для верификации используют хеш-функцию. Это математическая функция, которая принимает входные данные и создаёт строку фиксированного размера.</a:t>
            </a:r>
          </a:p>
          <a:p>
            <a:r>
              <a:rPr lang="ru-RU" sz="1200" b="0" i="0" kern="1200" dirty="0" smtClean="0">
                <a:solidFill>
                  <a:schemeClr val="tx1"/>
                </a:solidFill>
                <a:effectLst/>
                <a:latin typeface="+mn-lt"/>
                <a:ea typeface="+mn-ea"/>
                <a:cs typeface="+mn-cs"/>
              </a:rPr>
              <a:t>Важной особенностью этой функции является то, что практически невозможно определить входные данные, зная лишь результат её работы.</a:t>
            </a:r>
          </a:p>
          <a:p>
            <a:r>
              <a:rPr lang="ru-RU" sz="1200" b="0" i="0" kern="1200" dirty="0" smtClean="0">
                <a:solidFill>
                  <a:schemeClr val="tx1"/>
                </a:solidFill>
                <a:effectLst/>
                <a:latin typeface="+mn-lt"/>
                <a:ea typeface="+mn-ea"/>
                <a:cs typeface="+mn-cs"/>
              </a:rPr>
              <a:t>После того как клиент и хост сгенерировали свои симметричные ключи, клиент использует хеш-функцию для генерации HMAC, что означает «код аутентификации сообщений, использующий хеширование». Клиент отправит этот HMAC на сервер для верификации.</a:t>
            </a:r>
          </a:p>
          <a:p>
            <a:r>
              <a:rPr lang="ru-RU" sz="1200" b="0" i="0" kern="1200" dirty="0" smtClean="0">
                <a:solidFill>
                  <a:schemeClr val="tx1"/>
                </a:solidFill>
                <a:effectLst/>
                <a:latin typeface="+mn-lt"/>
                <a:ea typeface="+mn-ea"/>
                <a:cs typeface="+mn-cs"/>
              </a:rPr>
              <a:t>Функция хеширования использует:</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симметричный ключ клиента,</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порядковый номер пакета,</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содержимое сообщения (зашифрованное).</a:t>
            </a:r>
          </a:p>
          <a:p>
            <a:r>
              <a:rPr lang="ru-RU" sz="1200" b="0" i="0" kern="1200" dirty="0" smtClean="0">
                <a:solidFill>
                  <a:schemeClr val="tx1"/>
                </a:solidFill>
                <a:effectLst/>
                <a:latin typeface="+mn-lt"/>
                <a:ea typeface="+mn-ea"/>
                <a:cs typeface="+mn-cs"/>
              </a:rPr>
              <a:t>Когда хост получает HMAC, он может использовать ту же самую хеш-функцию с этими тремя компонентами:</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собственный (идентичный клиентскому) симметричный ключ;</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порядковый номер пакета;</a:t>
            </a: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зашифрованное сообщение.</a:t>
            </a:r>
          </a:p>
          <a:p>
            <a:r>
              <a:rPr lang="ru-RU" sz="1200" b="0" i="0" kern="1200" dirty="0" smtClean="0">
                <a:solidFill>
                  <a:schemeClr val="tx1"/>
                </a:solidFill>
                <a:effectLst/>
                <a:latin typeface="+mn-lt"/>
                <a:ea typeface="+mn-ea"/>
                <a:cs typeface="+mn-cs"/>
              </a:rPr>
              <a:t>Если сформированный </a:t>
            </a:r>
            <a:r>
              <a:rPr lang="ru-RU" sz="1200" b="0" i="0" kern="1200" dirty="0" err="1" smtClean="0">
                <a:solidFill>
                  <a:schemeClr val="tx1"/>
                </a:solidFill>
                <a:effectLst/>
                <a:latin typeface="+mn-lt"/>
                <a:ea typeface="+mn-ea"/>
                <a:cs typeface="+mn-cs"/>
              </a:rPr>
              <a:t>хеш</a:t>
            </a:r>
            <a:r>
              <a:rPr lang="ru-RU" sz="1200" b="0" i="0" kern="1200" dirty="0" smtClean="0">
                <a:solidFill>
                  <a:schemeClr val="tx1"/>
                </a:solidFill>
                <a:effectLst/>
                <a:latin typeface="+mn-lt"/>
                <a:ea typeface="+mn-ea"/>
                <a:cs typeface="+mn-cs"/>
              </a:rPr>
              <a:t> совпадает с HMAC, полученным от клиента, то мы можем быть уверены, что подключаемый компьютер — это компьютер с симметричным ключом, потому что только хост и клиент знают симметричный ключ, а другие компьютеры — нет.</a:t>
            </a:r>
          </a:p>
          <a:p>
            <a:r>
              <a:rPr lang="ru-RU" sz="1200" b="0" i="0" kern="1200" dirty="0" smtClean="0">
                <a:solidFill>
                  <a:schemeClr val="tx1"/>
                </a:solidFill>
                <a:effectLst/>
                <a:latin typeface="+mn-lt"/>
                <a:ea typeface="+mn-ea"/>
                <a:cs typeface="+mn-cs"/>
              </a:rPr>
              <a:t>Прелесть этого подхода в том, что мы не просто проверили личность клиента и убедились, что данные не были подделаны, но мы сделали это без передачи какой-либо секретной информации.</a:t>
            </a:r>
          </a:p>
          <a:p>
            <a:endParaRPr lang="ru-RU" dirty="0" smtClean="0"/>
          </a:p>
          <a:p>
            <a:r>
              <a:rPr lang="ru-RU" sz="1200" b="0" i="0" kern="1200" dirty="0" smtClean="0">
                <a:solidFill>
                  <a:schemeClr val="tx1"/>
                </a:solidFill>
                <a:effectLst/>
                <a:latin typeface="+mn-lt"/>
                <a:ea typeface="+mn-ea"/>
                <a:cs typeface="+mn-cs"/>
              </a:rPr>
              <a:t>Аутентификация</a:t>
            </a:r>
            <a:endParaRPr lang="ru-RU" sz="1200" b="1"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Даже если мы используем симметричные ключи для безопасного общения, мы не знаем, имеет ли подключающийся компьютер разрешение на доступ к содержимому хоста. Для того, чтобы проверить это, необходимо произвести аутентификацию.</a:t>
            </a:r>
          </a:p>
          <a:p>
            <a:r>
              <a:rPr lang="ru-RU" sz="1200" b="0" i="0" kern="1200" dirty="0" smtClean="0">
                <a:solidFill>
                  <a:schemeClr val="tx1"/>
                </a:solidFill>
                <a:effectLst/>
                <a:latin typeface="+mn-lt"/>
                <a:ea typeface="+mn-ea"/>
                <a:cs typeface="+mn-cs"/>
              </a:rPr>
              <a:t>Многие используют аутентификацию по паролю. Клиент отправляет хосту зашифрованное сообщение, содержащее пароль. Хост его расшифровывает и ищет пароль в базе данных, чтобы удостовериться, есть ли у клиента разрешение на доступ. Использование пароля для аутентификации допустимо, но имеет свои недостатки, так как необходимо хранить все пароли на сервере.</a:t>
            </a:r>
          </a:p>
          <a:p>
            <a:r>
              <a:rPr lang="ru-RU" sz="1200" b="0" i="0" kern="1200" dirty="0" smtClean="0">
                <a:solidFill>
                  <a:schemeClr val="tx1"/>
                </a:solidFill>
                <a:effectLst/>
                <a:latin typeface="+mn-lt"/>
                <a:ea typeface="+mn-ea"/>
                <a:cs typeface="+mn-cs"/>
              </a:rPr>
              <a:t>Более безопасной является аутентификация по сертификату. Сформировав сертификат, клиент единожды вводит пароль для доступа к серверу и отправляет ему открытую часть сертификата. В дальнейшем ввод пароля не требуется. Этот подход считается более безопасным, чем просто использование пароля, поскольку не подразумевает хранение секрета пользователя на хосте.</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29</a:t>
            </a:fld>
            <a:endParaRPr lang="ru-RU"/>
          </a:p>
        </p:txBody>
      </p:sp>
    </p:spTree>
    <p:extLst>
      <p:ext uri="{BB962C8B-B14F-4D97-AF65-F5344CB8AC3E}">
        <p14:creationId xmlns:p14="http://schemas.microsoft.com/office/powerpoint/2010/main" val="2549364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Безопасность протокола достигается использованием нескольких решений, которые сводят к минимуму риск использования соединения:</a:t>
            </a:r>
          </a:p>
          <a:p>
            <a:r>
              <a:rPr lang="ru-RU" sz="1200" b="0" i="1" kern="1200" dirty="0" smtClean="0">
                <a:solidFill>
                  <a:schemeClr val="tx1"/>
                </a:solidFill>
                <a:effectLst/>
                <a:latin typeface="+mn-lt"/>
                <a:ea typeface="+mn-ea"/>
                <a:cs typeface="+mn-cs"/>
              </a:rPr>
              <a:t>Шифрование соединение</a:t>
            </a:r>
            <a:r>
              <a:rPr lang="ru-RU" sz="1200" b="0" i="0" kern="1200" dirty="0" smtClean="0">
                <a:solidFill>
                  <a:schemeClr val="tx1"/>
                </a:solidFill>
                <a:effectLst/>
                <a:latin typeface="+mn-lt"/>
                <a:ea typeface="+mn-ea"/>
                <a:cs typeface="+mn-cs"/>
              </a:rPr>
              <a:t>, которое может выполняться одним из методов, выбранных в процессе переговоров. Шифрованное соединение не позволяет просто перехватить и использовать трафик. Выбор алгоритма шифрования делает систему более гибкой, позволяя не использовать алгоритмы, в которых обнаружены слабые места или которые не может поддерживать одна из сторон;</a:t>
            </a:r>
          </a:p>
          <a:p>
            <a:r>
              <a:rPr lang="ru-RU" sz="1200" b="0" i="1" kern="1200" dirty="0" smtClean="0">
                <a:solidFill>
                  <a:schemeClr val="tx1"/>
                </a:solidFill>
                <a:effectLst/>
                <a:latin typeface="+mn-lt"/>
                <a:ea typeface="+mn-ea"/>
                <a:cs typeface="+mn-cs"/>
              </a:rPr>
              <a:t>Аутентификация сервера </a:t>
            </a:r>
            <a:r>
              <a:rPr lang="ru-RU" sz="1200" b="0" i="0" kern="1200" dirty="0" smtClean="0">
                <a:solidFill>
                  <a:schemeClr val="tx1"/>
                </a:solidFill>
                <a:effectLst/>
                <a:latin typeface="+mn-lt"/>
                <a:ea typeface="+mn-ea"/>
                <a:cs typeface="+mn-cs"/>
              </a:rPr>
              <a:t>выполняется при любом соединении. Это не позволяет выполнить подмену сервера или подмену трафика;</a:t>
            </a:r>
          </a:p>
          <a:p>
            <a:r>
              <a:rPr lang="ru-RU" sz="1200" b="0" i="1" kern="1200" dirty="0" smtClean="0">
                <a:solidFill>
                  <a:schemeClr val="tx1"/>
                </a:solidFill>
                <a:effectLst/>
                <a:latin typeface="+mn-lt"/>
                <a:ea typeface="+mn-ea"/>
                <a:cs typeface="+mn-cs"/>
              </a:rPr>
              <a:t>Аутентификация клиента </a:t>
            </a:r>
            <a:r>
              <a:rPr lang="ru-RU" sz="1200" b="0" i="0" kern="1200" dirty="0" smtClean="0">
                <a:solidFill>
                  <a:schemeClr val="tx1"/>
                </a:solidFill>
                <a:effectLst/>
                <a:latin typeface="+mn-lt"/>
                <a:ea typeface="+mn-ea"/>
                <a:cs typeface="+mn-cs"/>
              </a:rPr>
              <a:t>может выполняться одним из нескольких доступных способов. Это с одной стороны может повысить надежность аутентификации, с другой -- делает систему более гибкой и упрощает ее использование;</a:t>
            </a:r>
          </a:p>
          <a:p>
            <a:r>
              <a:rPr lang="ru-RU" sz="1200" b="0" i="1" kern="1200" dirty="0" smtClean="0">
                <a:solidFill>
                  <a:schemeClr val="tx1"/>
                </a:solidFill>
                <a:effectLst/>
                <a:latin typeface="+mn-lt"/>
                <a:ea typeface="+mn-ea"/>
                <a:cs typeface="+mn-cs"/>
              </a:rPr>
              <a:t>Проверка целостности пакетов </a:t>
            </a:r>
            <a:r>
              <a:rPr lang="ru-RU" sz="1200" b="0" i="0" kern="1200" dirty="0" smtClean="0">
                <a:solidFill>
                  <a:schemeClr val="tx1"/>
                </a:solidFill>
                <a:effectLst/>
                <a:latin typeface="+mn-lt"/>
                <a:ea typeface="+mn-ea"/>
                <a:cs typeface="+mn-cs"/>
              </a:rPr>
              <a:t>позволяет отследить любые незаконные изменения в трафике соединения. При обнаружении таких изменений, соединение немедленно разрывается;</a:t>
            </a:r>
          </a:p>
          <a:p>
            <a:r>
              <a:rPr lang="ru-RU" sz="1200" b="0" i="1" kern="1200" dirty="0" smtClean="0">
                <a:solidFill>
                  <a:schemeClr val="tx1"/>
                </a:solidFill>
                <a:effectLst/>
                <a:latin typeface="+mn-lt"/>
                <a:ea typeface="+mn-ea"/>
                <a:cs typeface="+mn-cs"/>
              </a:rPr>
              <a:t>Временные параметры аутентификации </a:t>
            </a:r>
            <a:r>
              <a:rPr lang="ru-RU" sz="1200" b="0" i="0" kern="1200" dirty="0" smtClean="0">
                <a:solidFill>
                  <a:schemeClr val="tx1"/>
                </a:solidFill>
                <a:effectLst/>
                <a:latin typeface="+mn-lt"/>
                <a:ea typeface="+mn-ea"/>
                <a:cs typeface="+mn-cs"/>
              </a:rPr>
              <a:t>не позволяют воспользоваться данными соединения в том, случае, если спустя некоторое время после перехвата оно все-таки было расшифровано. Устаревание обычно происходит через час;</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a:r>
            <a:br>
              <a:rPr lang="ru-RU" sz="1200" b="0" i="0" kern="1200" dirty="0" smtClean="0">
                <a:solidFill>
                  <a:schemeClr val="tx1"/>
                </a:solidFill>
                <a:effectLst/>
                <a:latin typeface="+mn-lt"/>
                <a:ea typeface="+mn-ea"/>
                <a:cs typeface="+mn-cs"/>
              </a:rPr>
            </a:br>
            <a:r>
              <a:rPr lang="ru-RU" sz="1200" b="0" i="1" kern="1200" dirty="0" err="1" smtClean="0">
                <a:solidFill>
                  <a:schemeClr val="tx1"/>
                </a:solidFill>
                <a:effectLst/>
                <a:latin typeface="+mn-lt"/>
                <a:ea typeface="+mn-ea"/>
                <a:cs typeface="+mn-cs"/>
              </a:rPr>
              <a:t>ssh</a:t>
            </a:r>
            <a:r>
              <a:rPr lang="ru-RU" sz="1200" b="0" i="0" kern="1200" dirty="0" smtClean="0">
                <a:solidFill>
                  <a:schemeClr val="tx1"/>
                </a:solidFill>
                <a:effectLst/>
                <a:latin typeface="+mn-lt"/>
                <a:ea typeface="+mn-ea"/>
                <a:cs typeface="+mn-cs"/>
              </a:rPr>
              <a:t> защищает от</a:t>
            </a:r>
          </a:p>
          <a:p>
            <a:r>
              <a:rPr lang="ru-RU" sz="1200" b="0" i="1" kern="1200" dirty="0" smtClean="0">
                <a:solidFill>
                  <a:schemeClr val="tx1"/>
                </a:solidFill>
                <a:effectLst/>
                <a:latin typeface="+mn-lt"/>
                <a:ea typeface="+mn-ea"/>
                <a:cs typeface="+mn-cs"/>
              </a:rPr>
              <a:t>Подмены IP-адресов (IP-</a:t>
            </a:r>
            <a:r>
              <a:rPr lang="ru-RU" sz="1200" b="0" i="1" kern="1200" dirty="0" err="1" smtClean="0">
                <a:solidFill>
                  <a:schemeClr val="tx1"/>
                </a:solidFill>
                <a:effectLst/>
                <a:latin typeface="+mn-lt"/>
                <a:ea typeface="+mn-ea"/>
                <a:cs typeface="+mn-cs"/>
              </a:rPr>
              <a:t>spoofing</a:t>
            </a:r>
            <a:r>
              <a:rPr lang="ru-RU" sz="1200" b="0" i="1"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когда удаленный хост посылает пакеты от имени другого хоста;</a:t>
            </a:r>
          </a:p>
          <a:p>
            <a:r>
              <a:rPr lang="ru-RU" sz="1200" b="0" i="1" kern="1200" dirty="0" smtClean="0">
                <a:solidFill>
                  <a:schemeClr val="tx1"/>
                </a:solidFill>
                <a:effectLst/>
                <a:latin typeface="+mn-lt"/>
                <a:ea typeface="+mn-ea"/>
                <a:cs typeface="+mn-cs"/>
              </a:rPr>
              <a:t>Подмены DNS-записей (DNS-</a:t>
            </a:r>
            <a:r>
              <a:rPr lang="ru-RU" sz="1200" b="0" i="1" kern="1200" dirty="0" err="1" smtClean="0">
                <a:solidFill>
                  <a:schemeClr val="tx1"/>
                </a:solidFill>
                <a:effectLst/>
                <a:latin typeface="+mn-lt"/>
                <a:ea typeface="+mn-ea"/>
                <a:cs typeface="+mn-cs"/>
              </a:rPr>
              <a:t>spoofing</a:t>
            </a:r>
            <a:r>
              <a:rPr lang="ru-RU" sz="1200" b="0" i="1"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когда изменяется запись на сервере DNS и в результате соединение устанавливается не с желаемым хостом, а с тем, на который указывает новая запись;</a:t>
            </a:r>
          </a:p>
          <a:p>
            <a:r>
              <a:rPr lang="ru-RU" sz="1200" b="0" i="1" kern="1200" dirty="0" smtClean="0">
                <a:solidFill>
                  <a:schemeClr val="tx1"/>
                </a:solidFill>
                <a:effectLst/>
                <a:latin typeface="+mn-lt"/>
                <a:ea typeface="+mn-ea"/>
                <a:cs typeface="+mn-cs"/>
              </a:rPr>
              <a:t>Перехвата открытых паролей и прочих данных</a:t>
            </a:r>
            <a:r>
              <a:rPr lang="ru-RU" sz="1200" b="0" i="0" kern="1200" dirty="0" smtClean="0">
                <a:solidFill>
                  <a:schemeClr val="tx1"/>
                </a:solidFill>
                <a:effectLst/>
                <a:latin typeface="+mn-lt"/>
                <a:ea typeface="+mn-ea"/>
                <a:cs typeface="+mn-cs"/>
              </a:rPr>
              <a:t>, которые передаются в открытом виде и любой, кто имеет физический доступ к каналу, может их узнать.</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Рассмотрим</a:t>
            </a:r>
            <a:r>
              <a:rPr lang="ru-RU" sz="1200" b="0" i="0" kern="1200" baseline="0" dirty="0" smtClean="0">
                <a:solidFill>
                  <a:schemeClr val="tx1"/>
                </a:solidFill>
                <a:effectLst/>
                <a:latin typeface="+mn-lt"/>
                <a:ea typeface="+mn-ea"/>
                <a:cs typeface="+mn-cs"/>
              </a:rPr>
              <a:t> немного подробнее аутентификацию клиента</a:t>
            </a:r>
            <a:endParaRPr lang="ru-RU" sz="1200" b="0" i="0" kern="1200" dirty="0" smtClean="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30</a:t>
            </a:fld>
            <a:endParaRPr lang="ru-RU"/>
          </a:p>
        </p:txBody>
      </p:sp>
    </p:spTree>
    <p:extLst>
      <p:ext uri="{BB962C8B-B14F-4D97-AF65-F5344CB8AC3E}">
        <p14:creationId xmlns:p14="http://schemas.microsoft.com/office/powerpoint/2010/main" val="66073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Методы аутентификации клиентов, которые использует SSH:</a:t>
            </a:r>
          </a:p>
          <a:p>
            <a:pPr marL="171450" indent="-171450">
              <a:buFont typeface="Arial" panose="020B0604020202020204" pitchFamily="34" charset="0"/>
              <a:buChar char="•"/>
            </a:pPr>
            <a:r>
              <a:rPr lang="ru-RU" sz="1200" b="0" i="0" u="none" strike="noStrike" kern="1200" dirty="0" err="1" smtClean="0">
                <a:solidFill>
                  <a:schemeClr val="tx1"/>
                </a:solidFill>
                <a:effectLst/>
                <a:latin typeface="+mn-lt"/>
                <a:ea typeface="+mn-ea"/>
                <a:cs typeface="+mn-cs"/>
              </a:rPr>
              <a:t>Host-based</a:t>
            </a:r>
            <a:r>
              <a:rPr lang="ru-RU" sz="1200" b="0" i="0" u="none" strike="noStrike" kern="1200" dirty="0" smtClean="0">
                <a:solidFill>
                  <a:schemeClr val="tx1"/>
                </a:solidFill>
                <a:effectLst/>
                <a:latin typeface="+mn-lt"/>
                <a:ea typeface="+mn-ea"/>
                <a:cs typeface="+mn-cs"/>
              </a:rPr>
              <a:t> аутентификация</a:t>
            </a:r>
            <a:endParaRPr lang="ru-R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ru-RU" sz="1200" b="0" i="0" u="none" strike="noStrike" kern="1200" dirty="0" smtClean="0">
                <a:solidFill>
                  <a:schemeClr val="tx1"/>
                </a:solidFill>
                <a:effectLst/>
                <a:latin typeface="+mn-lt"/>
                <a:ea typeface="+mn-ea"/>
                <a:cs typeface="+mn-cs"/>
              </a:rPr>
              <a:t>Аутентификация с помощью открытых ключей</a:t>
            </a:r>
            <a:endParaRPr lang="ru-R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ru-RU" sz="1200" b="0" i="0" u="none" strike="noStrike" kern="1200" dirty="0" err="1" smtClean="0">
                <a:solidFill>
                  <a:schemeClr val="tx1"/>
                </a:solidFill>
                <a:effectLst/>
                <a:latin typeface="+mn-lt"/>
                <a:ea typeface="+mn-ea"/>
                <a:cs typeface="+mn-cs"/>
              </a:rPr>
              <a:t>Kerberos</a:t>
            </a:r>
            <a:r>
              <a:rPr lang="ru-RU" sz="1200" b="0" i="0" u="none" strike="noStrike" kern="1200" dirty="0" smtClean="0">
                <a:solidFill>
                  <a:schemeClr val="tx1"/>
                </a:solidFill>
                <a:effectLst/>
                <a:latin typeface="+mn-lt"/>
                <a:ea typeface="+mn-ea"/>
                <a:cs typeface="+mn-cs"/>
              </a:rPr>
              <a:t>-аутентификация</a:t>
            </a:r>
            <a:endParaRPr lang="ru-RU"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ru-RU" sz="1200" b="0" i="0" kern="1200" dirty="0" smtClean="0">
                <a:solidFill>
                  <a:schemeClr val="tx1"/>
                </a:solidFill>
                <a:effectLst/>
                <a:latin typeface="+mn-lt"/>
                <a:ea typeface="+mn-ea"/>
                <a:cs typeface="+mn-cs"/>
              </a:rPr>
              <a:t>Парольная аутентификация</a:t>
            </a:r>
          </a:p>
          <a:p>
            <a:r>
              <a:rPr lang="ru-RU" sz="1200" b="0" i="1" kern="1200" dirty="0" smtClean="0">
                <a:solidFill>
                  <a:schemeClr val="tx1"/>
                </a:solidFill>
                <a:effectLst/>
                <a:latin typeface="+mn-lt"/>
                <a:ea typeface="+mn-ea"/>
                <a:cs typeface="+mn-cs"/>
              </a:rPr>
              <a:t>По хостам.</a:t>
            </a:r>
            <a:r>
              <a:rPr lang="ru-RU" sz="1200" b="0" i="0" kern="1200" dirty="0" smtClean="0">
                <a:solidFill>
                  <a:schemeClr val="tx1"/>
                </a:solidFill>
                <a:effectLst/>
                <a:latin typeface="+mn-lt"/>
                <a:ea typeface="+mn-ea"/>
                <a:cs typeface="+mn-cs"/>
              </a:rPr>
              <a:t> Метод аналогичный используемому в r-командах. В том случае, если соединение устанавливается с привилегированного порта, и файл .</a:t>
            </a:r>
            <a:r>
              <a:rPr lang="ru-RU" sz="1200" b="0" i="0" kern="1200" dirty="0" err="1" smtClean="0">
                <a:solidFill>
                  <a:schemeClr val="tx1"/>
                </a:solidFill>
                <a:effectLst/>
                <a:latin typeface="+mn-lt"/>
                <a:ea typeface="+mn-ea"/>
                <a:cs typeface="+mn-cs"/>
              </a:rPr>
              <a:t>rhosts</a:t>
            </a:r>
            <a:r>
              <a:rPr lang="ru-RU" sz="1200" b="0" i="0" kern="1200" dirty="0" smtClean="0">
                <a:solidFill>
                  <a:schemeClr val="tx1"/>
                </a:solidFill>
                <a:effectLst/>
                <a:latin typeface="+mn-lt"/>
                <a:ea typeface="+mn-ea"/>
                <a:cs typeface="+mn-cs"/>
              </a:rPr>
              <a:t> позволяет вход в систему, он разрешается. Этот метод является потенциально небезопасным, рекомендуется не использовать его. Для повышения уровня своей безопасности метод может быть дополнен RSA-аутентификацией клиентского хоста.</a:t>
            </a:r>
          </a:p>
          <a:p>
            <a:r>
              <a:rPr lang="ru-RU" sz="1200" b="0" i="1" kern="1200" dirty="0" smtClean="0">
                <a:solidFill>
                  <a:schemeClr val="tx1"/>
                </a:solidFill>
                <a:effectLst/>
                <a:latin typeface="+mn-lt"/>
                <a:ea typeface="+mn-ea"/>
                <a:cs typeface="+mn-cs"/>
              </a:rPr>
              <a:t>Открытый ключ.</a:t>
            </a:r>
            <a:r>
              <a:rPr lang="ru-RU" sz="1200" b="0" i="0" kern="1200" dirty="0" smtClean="0">
                <a:solidFill>
                  <a:schemeClr val="tx1"/>
                </a:solidFill>
                <a:effectLst/>
                <a:latin typeface="+mn-lt"/>
                <a:ea typeface="+mn-ea"/>
                <a:cs typeface="+mn-cs"/>
              </a:rPr>
              <a:t> Клиент отправляет серверу открытый ключ. Если сервер знает его, он просит клиента доказать, что тот знает и секретный ключ тоже. Если клиент может это доказать, значит аутентификация считается успешной.</a:t>
            </a:r>
          </a:p>
          <a:p>
            <a:r>
              <a:rPr lang="ru-RU" sz="1200" b="0" i="1" kern="1200" dirty="0" err="1" smtClean="0">
                <a:solidFill>
                  <a:schemeClr val="tx1"/>
                </a:solidFill>
                <a:effectLst/>
                <a:latin typeface="+mn-lt"/>
                <a:ea typeface="+mn-ea"/>
                <a:cs typeface="+mn-cs"/>
              </a:rPr>
              <a:t>Керберос</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Аутентификация проводится по схеме v5 </a:t>
            </a:r>
            <a:r>
              <a:rPr lang="ru-RU" sz="1200" b="0" i="0" u="none" strike="noStrike" kern="1200" dirty="0" err="1" smtClean="0">
                <a:solidFill>
                  <a:schemeClr val="tx1"/>
                </a:solidFill>
                <a:effectLst/>
                <a:latin typeface="+mn-lt"/>
                <a:ea typeface="+mn-ea"/>
                <a:cs typeface="+mn-cs"/>
              </a:rPr>
              <a:t>Kerberos</a:t>
            </a:r>
            <a:r>
              <a:rPr lang="ru-RU" sz="1200" b="0" i="0" kern="1200" dirty="0" smtClean="0">
                <a:solidFill>
                  <a:schemeClr val="tx1"/>
                </a:solidFill>
                <a:effectLst/>
                <a:latin typeface="+mn-lt"/>
                <a:ea typeface="+mn-ea"/>
                <a:cs typeface="+mn-cs"/>
              </a:rPr>
              <a:t>.</a:t>
            </a:r>
          </a:p>
          <a:p>
            <a:r>
              <a:rPr lang="ru-RU" sz="1200" b="0" i="1" kern="1200" dirty="0" smtClean="0">
                <a:solidFill>
                  <a:schemeClr val="tx1"/>
                </a:solidFill>
                <a:effectLst/>
                <a:latin typeface="+mn-lt"/>
                <a:ea typeface="+mn-ea"/>
                <a:cs typeface="+mn-cs"/>
              </a:rPr>
              <a:t>Пароль.</a:t>
            </a:r>
            <a:r>
              <a:rPr lang="ru-RU" sz="1200" b="0" i="0" kern="1200" dirty="0" smtClean="0">
                <a:solidFill>
                  <a:schemeClr val="tx1"/>
                </a:solidFill>
                <a:effectLst/>
                <a:latin typeface="+mn-lt"/>
                <a:ea typeface="+mn-ea"/>
                <a:cs typeface="+mn-cs"/>
              </a:rPr>
              <a:t> В самом крайнем случае, если не удалось провести аутентификацию не одним из перечисленных способов, используется традиционная аутентификация при помощи пароля. Принцип аутентификации аналогичен тому, какой, например, используется в Telnet с той разницей, что пароль передается по зашифрованному каналу.</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31</a:t>
            </a:fld>
            <a:endParaRPr lang="ru-RU"/>
          </a:p>
        </p:txBody>
      </p:sp>
    </p:spTree>
    <p:extLst>
      <p:ext uri="{BB962C8B-B14F-4D97-AF65-F5344CB8AC3E}">
        <p14:creationId xmlns:p14="http://schemas.microsoft.com/office/powerpoint/2010/main" val="1295860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Каждое HTTP-сообщение состоит из трёх частей, которые передаются в указанном порядке:</a:t>
            </a:r>
          </a:p>
          <a:p>
            <a:r>
              <a:rPr lang="ru-RU" sz="1200" b="0" i="0" kern="1200" dirty="0" smtClean="0">
                <a:solidFill>
                  <a:schemeClr val="tx1"/>
                </a:solidFill>
                <a:effectLst/>
                <a:latin typeface="+mn-lt"/>
                <a:ea typeface="+mn-ea"/>
                <a:cs typeface="+mn-cs"/>
              </a:rPr>
              <a:t>Стартовая строка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Starting</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line</a:t>
            </a:r>
            <a:r>
              <a:rPr lang="ru-RU" sz="1200" b="0" i="0" kern="1200" dirty="0" smtClean="0">
                <a:solidFill>
                  <a:schemeClr val="tx1"/>
                </a:solidFill>
                <a:effectLst/>
                <a:latin typeface="+mn-lt"/>
                <a:ea typeface="+mn-ea"/>
                <a:cs typeface="+mn-cs"/>
              </a:rPr>
              <a:t>) — определяет тип сообщения;</a:t>
            </a:r>
          </a:p>
          <a:p>
            <a:r>
              <a:rPr lang="ru-RU" sz="1200" b="0" i="0" kern="1200" dirty="0" smtClean="0">
                <a:solidFill>
                  <a:schemeClr val="tx1"/>
                </a:solidFill>
                <a:effectLst/>
                <a:latin typeface="+mn-lt"/>
                <a:ea typeface="+mn-ea"/>
                <a:cs typeface="+mn-cs"/>
              </a:rPr>
              <a:t>Заголовки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 характеризуют тело сообщения, параметры передачи и прочие сведения;</a:t>
            </a:r>
          </a:p>
          <a:p>
            <a:r>
              <a:rPr lang="ru-RU" sz="1200" b="0" i="0" kern="1200" dirty="0" smtClean="0">
                <a:solidFill>
                  <a:schemeClr val="tx1"/>
                </a:solidFill>
                <a:effectLst/>
                <a:latin typeface="+mn-lt"/>
                <a:ea typeface="+mn-ea"/>
                <a:cs typeface="+mn-cs"/>
              </a:rPr>
              <a:t>Тело сообщения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Message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Body</a:t>
            </a:r>
            <a:r>
              <a:rPr lang="ru-RU" sz="1200" b="0" i="0" kern="1200" dirty="0" smtClean="0">
                <a:solidFill>
                  <a:schemeClr val="tx1"/>
                </a:solidFill>
                <a:effectLst/>
                <a:latin typeface="+mn-lt"/>
                <a:ea typeface="+mn-ea"/>
                <a:cs typeface="+mn-cs"/>
              </a:rPr>
              <a:t>) — непосредственно данные сообщения. Обязательно должно отделяться от заголовков пустой строкой.</a:t>
            </a:r>
          </a:p>
          <a:p>
            <a:r>
              <a:rPr lang="ru-RU" sz="1200" b="0" i="0" kern="1200" dirty="0" smtClean="0">
                <a:solidFill>
                  <a:schemeClr val="tx1"/>
                </a:solidFill>
                <a:effectLst/>
                <a:latin typeface="+mn-lt"/>
                <a:ea typeface="+mn-ea"/>
                <a:cs typeface="+mn-cs"/>
              </a:rPr>
              <a:t>Тело сообщения может отсутствовать, но стартовая строка и заголовок являются обязательными элементами. Исключением является версия 0.9 протокола, у которой сообщение запроса содержит только стартовую строку, а сообщения ответа — только тело сообщения.</a:t>
            </a:r>
          </a:p>
          <a:p>
            <a:r>
              <a:rPr lang="ru-RU" sz="1200" b="0" i="0" kern="1200" dirty="0" smtClean="0">
                <a:solidFill>
                  <a:schemeClr val="tx1"/>
                </a:solidFill>
                <a:effectLst/>
                <a:latin typeface="+mn-lt"/>
                <a:ea typeface="+mn-ea"/>
                <a:cs typeface="+mn-cs"/>
              </a:rPr>
              <a:t>Для версии протокола 1.1 сообщение запроса обязательно должно содержать заголовок </a:t>
            </a:r>
            <a:r>
              <a:rPr lang="ru-RU" sz="1200" b="0" i="1" kern="1200" dirty="0" err="1" smtClean="0">
                <a:solidFill>
                  <a:schemeClr val="tx1"/>
                </a:solidFill>
                <a:effectLst/>
                <a:latin typeface="+mn-lt"/>
                <a:ea typeface="+mn-ea"/>
                <a:cs typeface="+mn-cs"/>
              </a:rPr>
              <a:t>Host</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35</a:t>
            </a:fld>
            <a:endParaRPr lang="ru-RU"/>
          </a:p>
        </p:txBody>
      </p:sp>
    </p:spTree>
    <p:extLst>
      <p:ext uri="{BB962C8B-B14F-4D97-AF65-F5344CB8AC3E}">
        <p14:creationId xmlns:p14="http://schemas.microsoft.com/office/powerpoint/2010/main" val="2688607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Стартовые строки различаются для запроса и ответа. Строка запроса выглядит так:</a:t>
            </a:r>
          </a:p>
          <a:p>
            <a:r>
              <a:rPr lang="ru-RU" dirty="0" smtClean="0"/>
              <a:t>Метод URI HTTP/Версия — для остальных версий.</a:t>
            </a:r>
          </a:p>
          <a:p>
            <a:r>
              <a:rPr lang="ru-RU" sz="1200" b="0" i="0" kern="1200" dirty="0" smtClean="0">
                <a:solidFill>
                  <a:schemeClr val="tx1"/>
                </a:solidFill>
                <a:effectLst/>
                <a:latin typeface="+mn-lt"/>
                <a:ea typeface="+mn-ea"/>
                <a:cs typeface="+mn-cs"/>
              </a:rPr>
              <a:t>Здесь:</a:t>
            </a:r>
          </a:p>
          <a:p>
            <a:r>
              <a:rPr lang="ru-RU" sz="1200" b="0" i="0" kern="1200" dirty="0" smtClean="0">
                <a:solidFill>
                  <a:schemeClr val="tx1"/>
                </a:solidFill>
                <a:effectLst/>
                <a:latin typeface="+mn-lt"/>
                <a:ea typeface="+mn-ea"/>
                <a:cs typeface="+mn-cs"/>
              </a:rPr>
              <a:t>- Метод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Method</a:t>
            </a:r>
            <a:r>
              <a:rPr lang="ru-RU" sz="1200" b="0" i="0" kern="1200" dirty="0" smtClean="0">
                <a:solidFill>
                  <a:schemeClr val="tx1"/>
                </a:solidFill>
                <a:effectLst/>
                <a:latin typeface="+mn-lt"/>
                <a:ea typeface="+mn-ea"/>
                <a:cs typeface="+mn-cs"/>
              </a:rPr>
              <a:t>) — тип запроса, одно слово заглавными буквами. В версии HTTP 0.9 использовался только метод GET, список методов для версии 1.1 представлен ниже.</a:t>
            </a:r>
          </a:p>
          <a:p>
            <a:r>
              <a:rPr lang="ru-RU" sz="1200" b="0" i="0" u="none" strike="noStrike" kern="1200" dirty="0" smtClean="0">
                <a:solidFill>
                  <a:schemeClr val="tx1"/>
                </a:solidFill>
                <a:effectLst/>
                <a:latin typeface="+mn-lt"/>
                <a:ea typeface="+mn-ea"/>
                <a:cs typeface="+mn-cs"/>
              </a:rPr>
              <a:t>- URI</a:t>
            </a:r>
            <a:r>
              <a:rPr lang="ru-RU" sz="1200" b="0" i="0" kern="1200" dirty="0" smtClean="0">
                <a:solidFill>
                  <a:schemeClr val="tx1"/>
                </a:solidFill>
                <a:effectLst/>
                <a:latin typeface="+mn-lt"/>
                <a:ea typeface="+mn-ea"/>
                <a:cs typeface="+mn-cs"/>
              </a:rPr>
              <a:t> определяет путь к запрашиваемому документу.</a:t>
            </a:r>
          </a:p>
          <a:p>
            <a:pPr marL="171450" indent="-171450">
              <a:buFontTx/>
              <a:buChar char="-"/>
            </a:pPr>
            <a:r>
              <a:rPr lang="ru-RU" sz="1200" b="0" i="0" kern="1200" dirty="0" smtClean="0">
                <a:solidFill>
                  <a:schemeClr val="tx1"/>
                </a:solidFill>
                <a:effectLst/>
                <a:latin typeface="+mn-lt"/>
                <a:ea typeface="+mn-ea"/>
                <a:cs typeface="+mn-cs"/>
              </a:rPr>
              <a:t>Версия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Version</a:t>
            </a:r>
            <a:r>
              <a:rPr lang="ru-RU" sz="1200" b="0" i="0" kern="1200" dirty="0" smtClean="0">
                <a:solidFill>
                  <a:schemeClr val="tx1"/>
                </a:solidFill>
                <a:effectLst/>
                <a:latin typeface="+mn-lt"/>
                <a:ea typeface="+mn-ea"/>
                <a:cs typeface="+mn-cs"/>
              </a:rPr>
              <a:t>) — пара разделённых точкой </a:t>
            </a:r>
            <a:r>
              <a:rPr lang="ru-RU" sz="1200" b="0" i="0" u="none" strike="noStrike" kern="1200" dirty="0" smtClean="0">
                <a:solidFill>
                  <a:schemeClr val="tx1"/>
                </a:solidFill>
                <a:effectLst/>
                <a:latin typeface="+mn-lt"/>
                <a:ea typeface="+mn-ea"/>
                <a:cs typeface="+mn-cs"/>
              </a:rPr>
              <a:t>цифр.</a:t>
            </a:r>
            <a:r>
              <a:rPr lang="ru-RU" sz="1200" b="0" i="0" kern="1200" dirty="0" smtClean="0">
                <a:solidFill>
                  <a:schemeClr val="tx1"/>
                </a:solidFill>
                <a:effectLst/>
                <a:latin typeface="+mn-lt"/>
                <a:ea typeface="+mn-ea"/>
                <a:cs typeface="+mn-cs"/>
              </a:rPr>
              <a:t> Например: 1.0.</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Стартовая строка ответа сервера имеет следующий формат: HTTP/Версия КодСостояния Пояснение, где:</a:t>
            </a:r>
          </a:p>
          <a:p>
            <a:r>
              <a:rPr lang="ru-RU" sz="1200" b="0" i="0" kern="1200" dirty="0" smtClean="0">
                <a:solidFill>
                  <a:schemeClr val="tx1"/>
                </a:solidFill>
                <a:effectLst/>
                <a:latin typeface="+mn-lt"/>
                <a:ea typeface="+mn-ea"/>
                <a:cs typeface="+mn-cs"/>
              </a:rPr>
              <a:t>- Версия — пара разделённых точкой цифр, как в запросе;</a:t>
            </a:r>
          </a:p>
          <a:p>
            <a:r>
              <a:rPr lang="ru-RU" sz="1200" b="0" i="0" kern="1200" dirty="0" smtClean="0">
                <a:solidFill>
                  <a:schemeClr val="tx1"/>
                </a:solidFill>
                <a:effectLst/>
                <a:latin typeface="+mn-lt"/>
                <a:ea typeface="+mn-ea"/>
                <a:cs typeface="+mn-cs"/>
              </a:rPr>
              <a:t>- Код состояния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Status</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Code</a:t>
            </a:r>
            <a:r>
              <a:rPr lang="ru-RU" sz="1200" b="0" i="0" kern="1200" dirty="0" smtClean="0">
                <a:solidFill>
                  <a:schemeClr val="tx1"/>
                </a:solidFill>
                <a:effectLst/>
                <a:latin typeface="+mn-lt"/>
                <a:ea typeface="+mn-ea"/>
                <a:cs typeface="+mn-cs"/>
              </a:rPr>
              <a:t>) — три цифры. По </a:t>
            </a:r>
            <a:r>
              <a:rPr lang="ru-RU" sz="1200" b="0" i="0" u="none" strike="noStrike" kern="1200" dirty="0" smtClean="0">
                <a:solidFill>
                  <a:schemeClr val="tx1"/>
                </a:solidFill>
                <a:effectLst/>
                <a:latin typeface="+mn-lt"/>
                <a:ea typeface="+mn-ea"/>
                <a:cs typeface="+mn-cs"/>
              </a:rPr>
              <a:t>коду состояния</a:t>
            </a:r>
            <a:r>
              <a:rPr lang="ru-RU" sz="1200" b="0" i="0" kern="1200" dirty="0" smtClean="0">
                <a:solidFill>
                  <a:schemeClr val="tx1"/>
                </a:solidFill>
                <a:effectLst/>
                <a:latin typeface="+mn-lt"/>
                <a:ea typeface="+mn-ea"/>
                <a:cs typeface="+mn-cs"/>
              </a:rPr>
              <a:t> определяется дальнейшее содержимое сообщения и поведение клиента;</a:t>
            </a:r>
          </a:p>
          <a:p>
            <a:r>
              <a:rPr lang="ru-RU" sz="1200" b="0" i="0" kern="1200" dirty="0" smtClean="0">
                <a:solidFill>
                  <a:schemeClr val="tx1"/>
                </a:solidFill>
                <a:effectLst/>
                <a:latin typeface="+mn-lt"/>
                <a:ea typeface="+mn-ea"/>
                <a:cs typeface="+mn-cs"/>
              </a:rPr>
              <a:t>- Пояснение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Reason</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Phrase</a:t>
            </a:r>
            <a:r>
              <a:rPr lang="ru-RU" sz="1200" b="0" i="0" kern="1200" dirty="0" smtClean="0">
                <a:solidFill>
                  <a:schemeClr val="tx1"/>
                </a:solidFill>
                <a:effectLst/>
                <a:latin typeface="+mn-lt"/>
                <a:ea typeface="+mn-ea"/>
                <a:cs typeface="+mn-cs"/>
              </a:rPr>
              <a:t>) — текстовое короткое пояснение к коду ответа для пользователя. Никак не влияет на сообщение и является необязательным.</a:t>
            </a:r>
          </a:p>
          <a:p>
            <a:pPr marL="171450" indent="-171450">
              <a:buFontTx/>
              <a:buChar char="-"/>
            </a:pPr>
            <a:endParaRPr lang="ru-RU" sz="1200" b="0" i="0" kern="1200" dirty="0" smtClean="0">
              <a:solidFill>
                <a:schemeClr val="tx1"/>
              </a:solidFill>
              <a:effectLst/>
              <a:latin typeface="+mn-lt"/>
              <a:ea typeface="+mn-ea"/>
              <a:cs typeface="+mn-cs"/>
            </a:endParaRPr>
          </a:p>
          <a:p>
            <a:pPr marL="0" indent="0">
              <a:buFontTx/>
              <a:buNone/>
            </a:pPr>
            <a:r>
              <a:rPr lang="ru-RU" sz="1200" b="0" i="0" kern="1200" dirty="0" smtClean="0">
                <a:solidFill>
                  <a:schemeClr val="tx1"/>
                </a:solidFill>
                <a:effectLst/>
                <a:latin typeface="+mn-lt"/>
                <a:ea typeface="+mn-ea"/>
                <a:cs typeface="+mn-cs"/>
              </a:rPr>
              <a:t>Из перечисленного следует</a:t>
            </a:r>
            <a:r>
              <a:rPr lang="ru-RU" sz="1200" b="0" i="0" kern="1200" baseline="0" dirty="0" smtClean="0">
                <a:solidFill>
                  <a:schemeClr val="tx1"/>
                </a:solidFill>
                <a:effectLst/>
                <a:latin typeface="+mn-lt"/>
                <a:ea typeface="+mn-ea"/>
                <a:cs typeface="+mn-cs"/>
              </a:rPr>
              <a:t> рассмотреть типы запросов и коды состояния</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36</a:t>
            </a:fld>
            <a:endParaRPr lang="ru-RU"/>
          </a:p>
        </p:txBody>
      </p:sp>
    </p:spTree>
    <p:extLst>
      <p:ext uri="{BB962C8B-B14F-4D97-AF65-F5344CB8AC3E}">
        <p14:creationId xmlns:p14="http://schemas.microsoft.com/office/powerpoint/2010/main" val="3314635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Метод HTTP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HTTP </a:t>
            </a:r>
            <a:r>
              <a:rPr lang="ru-RU" sz="1200" b="0" i="1" kern="1200" dirty="0" err="1" smtClean="0">
                <a:solidFill>
                  <a:schemeClr val="tx1"/>
                </a:solidFill>
                <a:effectLst/>
                <a:latin typeface="+mn-lt"/>
                <a:ea typeface="+mn-ea"/>
                <a:cs typeface="+mn-cs"/>
              </a:rPr>
              <a:t>Method</a:t>
            </a:r>
            <a:r>
              <a:rPr lang="ru-RU" sz="1200" b="0" i="0" kern="1200" dirty="0" smtClean="0">
                <a:solidFill>
                  <a:schemeClr val="tx1"/>
                </a:solidFill>
                <a:effectLst/>
                <a:latin typeface="+mn-lt"/>
                <a:ea typeface="+mn-ea"/>
                <a:cs typeface="+mn-cs"/>
              </a:rPr>
              <a:t>) — последовательность из любых символов, кроме управляющих и разделителей, указывающая на основную операцию над ресурсом. Обычно метод представляет собой короткое английское слово, записанное заглавными буквами. Обратите внимание, что название метода чувствительно к регистру.</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37</a:t>
            </a:fld>
            <a:endParaRPr lang="ru-RU"/>
          </a:p>
        </p:txBody>
      </p:sp>
    </p:spTree>
    <p:extLst>
      <p:ext uri="{BB962C8B-B14F-4D97-AF65-F5344CB8AC3E}">
        <p14:creationId xmlns:p14="http://schemas.microsoft.com/office/powerpoint/2010/main" val="1830248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Протокол DHCP предоставляет три способа распределения </a:t>
            </a:r>
            <a:r>
              <a:rPr lang="ru-RU" sz="1200" b="0" i="0" u="none" strike="noStrike" kern="1200" dirty="0" smtClean="0">
                <a:solidFill>
                  <a:schemeClr val="tx1"/>
                </a:solidFill>
                <a:effectLst/>
                <a:latin typeface="+mn-lt"/>
                <a:ea typeface="+mn-ea"/>
                <a:cs typeface="+mn-cs"/>
              </a:rPr>
              <a:t>IP-адресов</a:t>
            </a:r>
            <a:r>
              <a:rPr lang="ru-RU" sz="1200" b="0" i="0" kern="1200" dirty="0" smtClean="0">
                <a:solidFill>
                  <a:schemeClr val="tx1"/>
                </a:solidFill>
                <a:effectLst/>
                <a:latin typeface="+mn-lt"/>
                <a:ea typeface="+mn-ea"/>
                <a:cs typeface="+mn-cs"/>
              </a:rPr>
              <a:t>:</a:t>
            </a:r>
          </a:p>
          <a:p>
            <a:r>
              <a:rPr lang="ru-RU" sz="1200" b="0" i="1" kern="1200" dirty="0" smtClean="0">
                <a:solidFill>
                  <a:schemeClr val="tx1"/>
                </a:solidFill>
                <a:effectLst/>
                <a:latin typeface="+mn-lt"/>
                <a:ea typeface="+mn-ea"/>
                <a:cs typeface="+mn-cs"/>
              </a:rPr>
              <a:t>Ручное распределение.</a:t>
            </a:r>
            <a:r>
              <a:rPr lang="ru-RU" sz="1200" b="0" i="0" kern="1200" dirty="0" smtClean="0">
                <a:solidFill>
                  <a:schemeClr val="tx1"/>
                </a:solidFill>
                <a:effectLst/>
                <a:latin typeface="+mn-lt"/>
                <a:ea typeface="+mn-ea"/>
                <a:cs typeface="+mn-cs"/>
              </a:rPr>
              <a:t> При этом способе сетевой администратор сопоставляет МАС адресу каждого </a:t>
            </a:r>
            <a:r>
              <a:rPr lang="ru-RU" sz="1200" b="0" i="0" u="none" strike="noStrike" kern="1200" dirty="0" smtClean="0">
                <a:solidFill>
                  <a:schemeClr val="tx1"/>
                </a:solidFill>
                <a:effectLst/>
                <a:latin typeface="+mn-lt"/>
                <a:ea typeface="+mn-ea"/>
                <a:cs typeface="+mn-cs"/>
              </a:rPr>
              <a:t>клиентского</a:t>
            </a:r>
            <a:r>
              <a:rPr lang="ru-RU" sz="1200" b="0" i="0" kern="1200" dirty="0" smtClean="0">
                <a:solidFill>
                  <a:schemeClr val="tx1"/>
                </a:solidFill>
                <a:effectLst/>
                <a:latin typeface="+mn-lt"/>
                <a:ea typeface="+mn-ea"/>
                <a:cs typeface="+mn-cs"/>
              </a:rPr>
              <a:t> компьютера определённый IP-адрес. Фактически данный способ распределения адресов отличается от ручной настройки каждого компьютера лишь тем, что сведения об адресах хранятся на </a:t>
            </a:r>
            <a:r>
              <a:rPr lang="ru-RU" sz="1200" b="0" i="0" u="none" strike="noStrike" kern="1200" dirty="0" smtClean="0">
                <a:solidFill>
                  <a:schemeClr val="tx1"/>
                </a:solidFill>
                <a:effectLst/>
                <a:latin typeface="+mn-lt"/>
                <a:ea typeface="+mn-ea"/>
                <a:cs typeface="+mn-cs"/>
              </a:rPr>
              <a:t>сервере</a:t>
            </a:r>
            <a:r>
              <a:rPr lang="ru-RU" sz="1200" b="0" i="0" kern="1200" dirty="0" smtClean="0">
                <a:solidFill>
                  <a:schemeClr val="tx1"/>
                </a:solidFill>
                <a:effectLst/>
                <a:latin typeface="+mn-lt"/>
                <a:ea typeface="+mn-ea"/>
                <a:cs typeface="+mn-cs"/>
              </a:rPr>
              <a:t> DHCP, и потому их проще изменять при необходимости.</a:t>
            </a:r>
          </a:p>
          <a:p>
            <a:endParaRPr lang="ru-RU" sz="1200" b="0" i="0" kern="1200" dirty="0" smtClean="0">
              <a:solidFill>
                <a:schemeClr val="tx1"/>
              </a:solidFill>
              <a:effectLst/>
              <a:latin typeface="+mn-lt"/>
              <a:ea typeface="+mn-ea"/>
              <a:cs typeface="+mn-cs"/>
            </a:endParaRPr>
          </a:p>
          <a:p>
            <a:r>
              <a:rPr lang="ru-RU" sz="1200" b="0" i="1" kern="1200" dirty="0" smtClean="0">
                <a:solidFill>
                  <a:schemeClr val="tx1"/>
                </a:solidFill>
                <a:effectLst/>
                <a:latin typeface="+mn-lt"/>
                <a:ea typeface="+mn-ea"/>
                <a:cs typeface="+mn-cs"/>
              </a:rPr>
              <a:t>Автоматическое распределение.</a:t>
            </a:r>
            <a:r>
              <a:rPr lang="ru-RU" sz="1200" b="0" i="0" kern="1200" dirty="0" smtClean="0">
                <a:solidFill>
                  <a:schemeClr val="tx1"/>
                </a:solidFill>
                <a:effectLst/>
                <a:latin typeface="+mn-lt"/>
                <a:ea typeface="+mn-ea"/>
                <a:cs typeface="+mn-cs"/>
              </a:rPr>
              <a:t> При данном способе каждому компьютеру на постоянное использование выделяется произвольный свободный IP-адрес из определённого администратором диапазона.</a:t>
            </a:r>
          </a:p>
          <a:p>
            <a:endParaRPr lang="ru-RU" sz="1200" b="0" i="0" kern="1200" dirty="0" smtClean="0">
              <a:solidFill>
                <a:schemeClr val="tx1"/>
              </a:solidFill>
              <a:effectLst/>
              <a:latin typeface="+mn-lt"/>
              <a:ea typeface="+mn-ea"/>
              <a:cs typeface="+mn-cs"/>
            </a:endParaRPr>
          </a:p>
          <a:p>
            <a:r>
              <a:rPr lang="ru-RU" sz="1200" b="0" i="1" kern="1200" dirty="0" smtClean="0">
                <a:solidFill>
                  <a:schemeClr val="tx1"/>
                </a:solidFill>
                <a:effectLst/>
                <a:latin typeface="+mn-lt"/>
                <a:ea typeface="+mn-ea"/>
                <a:cs typeface="+mn-cs"/>
              </a:rPr>
              <a:t>Динамическое распределение.</a:t>
            </a:r>
            <a:r>
              <a:rPr lang="ru-RU" sz="1200" b="0" i="0" kern="1200" dirty="0" smtClean="0">
                <a:solidFill>
                  <a:schemeClr val="tx1"/>
                </a:solidFill>
                <a:effectLst/>
                <a:latin typeface="+mn-lt"/>
                <a:ea typeface="+mn-ea"/>
                <a:cs typeface="+mn-cs"/>
              </a:rPr>
              <a:t> Этот способ аналогичен автоматическому распределению за исключением того, что адрес выдаётся компьютеру не на постоянное пользование, а на определённый срок. Это называется </a:t>
            </a:r>
            <a:r>
              <a:rPr lang="ru-RU" sz="1200" b="0" i="1" kern="1200" dirty="0" smtClean="0">
                <a:solidFill>
                  <a:schemeClr val="tx1"/>
                </a:solidFill>
                <a:effectLst/>
                <a:latin typeface="+mn-lt"/>
                <a:ea typeface="+mn-ea"/>
                <a:cs typeface="+mn-cs"/>
              </a:rPr>
              <a:t>арендой адреса</a:t>
            </a:r>
            <a:r>
              <a:rPr lang="ru-RU" sz="1200" b="0" i="0" kern="1200" dirty="0" smtClean="0">
                <a:solidFill>
                  <a:schemeClr val="tx1"/>
                </a:solidFill>
                <a:effectLst/>
                <a:latin typeface="+mn-lt"/>
                <a:ea typeface="+mn-ea"/>
                <a:cs typeface="+mn-cs"/>
              </a:rPr>
              <a:t>. По истечении срока аренды IP-адрес вновь считается свободным, и клиент обязан запросить новый. Кроме того, клиент сам может отказаться от полученного адреса.</a:t>
            </a:r>
          </a:p>
        </p:txBody>
      </p:sp>
      <p:sp>
        <p:nvSpPr>
          <p:cNvPr id="4" name="Номер слайда 3"/>
          <p:cNvSpPr>
            <a:spLocks noGrp="1"/>
          </p:cNvSpPr>
          <p:nvPr>
            <p:ph type="sldNum" sz="quarter" idx="10"/>
          </p:nvPr>
        </p:nvSpPr>
        <p:spPr/>
        <p:txBody>
          <a:bodyPr/>
          <a:lstStyle/>
          <a:p>
            <a:fld id="{80EA2E60-5E3E-4AAB-B5EC-6CA89797E6E9}" type="slidenum">
              <a:rPr lang="ru-RU" smtClean="0"/>
              <a:t>4</a:t>
            </a:fld>
            <a:endParaRPr lang="ru-RU"/>
          </a:p>
        </p:txBody>
      </p:sp>
    </p:spTree>
    <p:extLst>
      <p:ext uri="{BB962C8B-B14F-4D97-AF65-F5344CB8AC3E}">
        <p14:creationId xmlns:p14="http://schemas.microsoft.com/office/powerpoint/2010/main" val="1990185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u="none" strike="noStrike" kern="1200" dirty="0" smtClean="0">
                <a:solidFill>
                  <a:schemeClr val="tx1"/>
                </a:solidFill>
                <a:effectLst/>
                <a:latin typeface="+mn-lt"/>
                <a:ea typeface="+mn-ea"/>
                <a:cs typeface="+mn-cs"/>
              </a:rPr>
              <a:t>1xx</a:t>
            </a:r>
          </a:p>
          <a:p>
            <a:r>
              <a:rPr lang="ru-RU" sz="1200" u="none" strike="noStrike" kern="1200" dirty="0" smtClean="0">
                <a:solidFill>
                  <a:schemeClr val="tx1"/>
                </a:solidFill>
                <a:effectLst/>
                <a:latin typeface="+mn-lt"/>
                <a:ea typeface="+mn-ea"/>
                <a:cs typeface="+mn-cs"/>
              </a:rPr>
              <a:t>Информационный</a:t>
            </a:r>
            <a:r>
              <a:rPr lang="ru-RU" dirty="0" smtClean="0">
                <a:effectLst/>
              </a:rPr>
              <a:t>(англ. </a:t>
            </a:r>
            <a:r>
              <a:rPr lang="ru-RU" b="1" dirty="0" err="1" smtClean="0">
                <a:effectLst/>
              </a:rPr>
              <a:t>informational</a:t>
            </a:r>
            <a:r>
              <a:rPr lang="ru-RU" dirty="0" smtClean="0">
                <a:effectLst/>
              </a:rPr>
              <a:t>)</a:t>
            </a:r>
          </a:p>
          <a:p>
            <a:r>
              <a:rPr lang="ru-RU" dirty="0" smtClean="0">
                <a:effectLst/>
              </a:rPr>
              <a:t>Информирование о процессе </a:t>
            </a:r>
            <a:r>
              <a:rPr lang="ru-RU" dirty="0" err="1" smtClean="0">
                <a:effectLst/>
              </a:rPr>
              <a:t>передачи.В</a:t>
            </a:r>
            <a:r>
              <a:rPr lang="ru-RU" dirty="0" smtClean="0">
                <a:effectLst/>
              </a:rPr>
              <a:t> HTTP/1.0 — сообщения с такими кодами должны игнорироваться.</a:t>
            </a:r>
          </a:p>
          <a:p>
            <a:r>
              <a:rPr lang="ru-RU" dirty="0" smtClean="0">
                <a:effectLst/>
              </a:rPr>
              <a:t>В HTTP/1.1 — клиент должен быть готов принять этот класс сообщений как обычный ответ, но ничего отправлять серверу не нужно.</a:t>
            </a:r>
          </a:p>
          <a:p>
            <a:r>
              <a:rPr lang="ru-RU" dirty="0" smtClean="0">
                <a:effectLst/>
              </a:rPr>
              <a:t>Сами сообщения от сервера содержат только стартовую строку ответа и, если требуется, несколько специфичных для ответа полей заголовка. </a:t>
            </a:r>
            <a:r>
              <a:rPr lang="ru-RU" sz="1200" u="none" strike="noStrike" kern="1200" dirty="0" smtClean="0">
                <a:solidFill>
                  <a:schemeClr val="tx1"/>
                </a:solidFill>
                <a:effectLst/>
                <a:latin typeface="+mn-lt"/>
                <a:ea typeface="+mn-ea"/>
                <a:cs typeface="+mn-cs"/>
              </a:rPr>
              <a:t>Прокси-серверы</a:t>
            </a:r>
            <a:r>
              <a:rPr lang="ru-RU" dirty="0" smtClean="0">
                <a:effectLst/>
              </a:rPr>
              <a:t> подобные сообщения должны отправлять дальше от сервера к клиенту</a:t>
            </a:r>
          </a:p>
          <a:p>
            <a:r>
              <a:rPr lang="ru-RU" sz="1200" u="none" strike="noStrike" kern="1200" dirty="0" smtClean="0">
                <a:solidFill>
                  <a:schemeClr val="tx1"/>
                </a:solidFill>
                <a:effectLst/>
                <a:latin typeface="+mn-lt"/>
                <a:ea typeface="+mn-ea"/>
                <a:cs typeface="+mn-cs"/>
              </a:rPr>
              <a:t>2xx</a:t>
            </a:r>
          </a:p>
          <a:p>
            <a:r>
              <a:rPr lang="ru-RU" sz="1200" u="none" strike="noStrike" kern="1200" dirty="0" smtClean="0">
                <a:solidFill>
                  <a:schemeClr val="tx1"/>
                </a:solidFill>
                <a:effectLst/>
                <a:latin typeface="+mn-lt"/>
                <a:ea typeface="+mn-ea"/>
                <a:cs typeface="+mn-cs"/>
              </a:rPr>
              <a:t>Успех</a:t>
            </a:r>
            <a:r>
              <a:rPr lang="ru-RU" dirty="0" smtClean="0">
                <a:effectLst/>
              </a:rPr>
              <a:t>(англ. </a:t>
            </a:r>
            <a:r>
              <a:rPr lang="ru-RU" b="1" dirty="0" err="1" smtClean="0">
                <a:effectLst/>
              </a:rPr>
              <a:t>Success</a:t>
            </a:r>
            <a:r>
              <a:rPr lang="ru-RU" dirty="0" smtClean="0">
                <a:effectLst/>
              </a:rPr>
              <a:t>)</a:t>
            </a:r>
          </a:p>
          <a:p>
            <a:r>
              <a:rPr lang="ru-RU" dirty="0" smtClean="0">
                <a:effectLst/>
              </a:rPr>
              <a:t>Информирование о случаях успешного принятия и обработки запроса клиента. В зависимости от статуса, сервер может ещё передать заголовки и тело сообщения.</a:t>
            </a:r>
          </a:p>
          <a:p>
            <a:r>
              <a:rPr lang="ru-RU" sz="1200" u="none" strike="noStrike" kern="1200" dirty="0" smtClean="0">
                <a:solidFill>
                  <a:schemeClr val="tx1"/>
                </a:solidFill>
                <a:effectLst/>
                <a:latin typeface="+mn-lt"/>
                <a:ea typeface="+mn-ea"/>
                <a:cs typeface="+mn-cs"/>
              </a:rPr>
              <a:t>3xx</a:t>
            </a:r>
          </a:p>
          <a:p>
            <a:r>
              <a:rPr lang="ru-RU" sz="1200" u="none" strike="noStrike" kern="1200" dirty="0" smtClean="0">
                <a:solidFill>
                  <a:schemeClr val="tx1"/>
                </a:solidFill>
                <a:effectLst/>
                <a:latin typeface="+mn-lt"/>
                <a:ea typeface="+mn-ea"/>
                <a:cs typeface="+mn-cs"/>
              </a:rPr>
              <a:t>Перенаправление</a:t>
            </a:r>
            <a:r>
              <a:rPr lang="ru-RU" dirty="0" smtClean="0">
                <a:effectLst/>
              </a:rPr>
              <a:t>(англ. </a:t>
            </a:r>
            <a:r>
              <a:rPr lang="ru-RU" b="1" dirty="0" err="1" smtClean="0">
                <a:effectLst/>
              </a:rPr>
              <a:t>Redirection</a:t>
            </a:r>
            <a:r>
              <a:rPr lang="ru-RU" dirty="0" smtClean="0">
                <a:effectLst/>
              </a:rPr>
              <a:t>)</a:t>
            </a:r>
          </a:p>
          <a:p>
            <a:r>
              <a:rPr lang="ru-RU" dirty="0" smtClean="0">
                <a:effectLst/>
              </a:rPr>
              <a:t>Сообщает клиенту, что для успешного выполнения операции необходимо сделать другой запрос (как правило по другому URI). Из данного класса пять кодов </a:t>
            </a:r>
            <a:r>
              <a:rPr lang="ru-RU" sz="1200" u="none" strike="noStrike" kern="1200" dirty="0" smtClean="0">
                <a:solidFill>
                  <a:schemeClr val="tx1"/>
                </a:solidFill>
                <a:effectLst/>
                <a:latin typeface="+mn-lt"/>
                <a:ea typeface="+mn-ea"/>
                <a:cs typeface="+mn-cs"/>
              </a:rPr>
              <a:t>301</a:t>
            </a:r>
            <a:r>
              <a:rPr lang="ru-RU" dirty="0" smtClean="0">
                <a:effectLst/>
              </a:rPr>
              <a:t>, </a:t>
            </a:r>
            <a:r>
              <a:rPr lang="ru-RU" sz="1200" u="none" strike="noStrike" kern="1200" dirty="0" smtClean="0">
                <a:solidFill>
                  <a:schemeClr val="tx1"/>
                </a:solidFill>
                <a:effectLst/>
                <a:latin typeface="+mn-lt"/>
                <a:ea typeface="+mn-ea"/>
                <a:cs typeface="+mn-cs"/>
              </a:rPr>
              <a:t>302</a:t>
            </a:r>
            <a:r>
              <a:rPr lang="ru-RU" dirty="0" smtClean="0">
                <a:effectLst/>
              </a:rPr>
              <a:t>, </a:t>
            </a:r>
            <a:r>
              <a:rPr lang="ru-RU" sz="1200" u="none" strike="noStrike" kern="1200" dirty="0" smtClean="0">
                <a:solidFill>
                  <a:schemeClr val="tx1"/>
                </a:solidFill>
                <a:effectLst/>
                <a:latin typeface="+mn-lt"/>
                <a:ea typeface="+mn-ea"/>
                <a:cs typeface="+mn-cs"/>
              </a:rPr>
              <a:t>303</a:t>
            </a:r>
            <a:r>
              <a:rPr lang="ru-RU" dirty="0" smtClean="0">
                <a:effectLst/>
              </a:rPr>
              <a:t>, </a:t>
            </a:r>
            <a:r>
              <a:rPr lang="ru-RU" sz="1200" u="none" strike="noStrike" kern="1200" dirty="0" smtClean="0">
                <a:solidFill>
                  <a:schemeClr val="tx1"/>
                </a:solidFill>
                <a:effectLst/>
                <a:latin typeface="+mn-lt"/>
                <a:ea typeface="+mn-ea"/>
                <a:cs typeface="+mn-cs"/>
              </a:rPr>
              <a:t>305</a:t>
            </a:r>
            <a:r>
              <a:rPr lang="ru-RU" dirty="0" smtClean="0">
                <a:effectLst/>
              </a:rPr>
              <a:t> и </a:t>
            </a:r>
            <a:r>
              <a:rPr lang="ru-RU" sz="1200" u="none" strike="noStrike" kern="1200" dirty="0" smtClean="0">
                <a:solidFill>
                  <a:schemeClr val="tx1"/>
                </a:solidFill>
                <a:effectLst/>
                <a:latin typeface="+mn-lt"/>
                <a:ea typeface="+mn-ea"/>
                <a:cs typeface="+mn-cs"/>
              </a:rPr>
              <a:t>307</a:t>
            </a:r>
            <a:r>
              <a:rPr lang="ru-RU" dirty="0" smtClean="0">
                <a:effectLst/>
              </a:rPr>
              <a:t> относятся непосредственно к </a:t>
            </a:r>
            <a:r>
              <a:rPr lang="ru-RU" dirty="0" err="1" smtClean="0">
                <a:effectLst/>
              </a:rPr>
              <a:t>перенаправлениям</a:t>
            </a:r>
            <a:r>
              <a:rPr lang="ru-RU" dirty="0" smtClean="0">
                <a:effectLst/>
              </a:rPr>
              <a:t> (</a:t>
            </a:r>
            <a:r>
              <a:rPr lang="ru-RU" dirty="0" err="1" smtClean="0">
                <a:effectLst/>
              </a:rPr>
              <a:t>редирект</a:t>
            </a:r>
            <a:r>
              <a:rPr lang="ru-RU" dirty="0" smtClean="0">
                <a:effectLst/>
              </a:rPr>
              <a:t>). Адрес, по которому клиенту следует произвести запрос, сервер указывает в заголовке </a:t>
            </a:r>
            <a:r>
              <a:rPr lang="ru-RU" dirty="0" err="1" smtClean="0">
                <a:effectLst/>
              </a:rPr>
              <a:t>Location</a:t>
            </a:r>
            <a:r>
              <a:rPr lang="ru-RU" dirty="0" smtClean="0">
                <a:effectLst/>
              </a:rPr>
              <a:t>. При этом допускается использование фрагментов в целевом URI.</a:t>
            </a:r>
          </a:p>
          <a:p>
            <a:r>
              <a:rPr lang="ru-RU" sz="1200" u="none" strike="noStrike" kern="1200" dirty="0" smtClean="0">
                <a:solidFill>
                  <a:schemeClr val="tx1"/>
                </a:solidFill>
                <a:effectLst/>
                <a:latin typeface="+mn-lt"/>
                <a:ea typeface="+mn-ea"/>
                <a:cs typeface="+mn-cs"/>
              </a:rPr>
              <a:t>4xx</a:t>
            </a:r>
          </a:p>
          <a:p>
            <a:r>
              <a:rPr lang="ru-RU" sz="1200" u="none" strike="noStrike" kern="1200" dirty="0" smtClean="0">
                <a:solidFill>
                  <a:schemeClr val="tx1"/>
                </a:solidFill>
                <a:effectLst/>
                <a:latin typeface="+mn-lt"/>
                <a:ea typeface="+mn-ea"/>
                <a:cs typeface="+mn-cs"/>
              </a:rPr>
              <a:t>Ошибка клиента</a:t>
            </a:r>
            <a:r>
              <a:rPr lang="ru-RU" dirty="0" smtClean="0">
                <a:effectLst/>
              </a:rPr>
              <a:t>(англ. </a:t>
            </a:r>
            <a:r>
              <a:rPr lang="ru-RU" b="1" dirty="0" err="1" smtClean="0">
                <a:effectLst/>
              </a:rPr>
              <a:t>Client</a:t>
            </a:r>
            <a:r>
              <a:rPr lang="ru-RU" b="1" dirty="0" smtClean="0">
                <a:effectLst/>
              </a:rPr>
              <a:t> </a:t>
            </a:r>
            <a:r>
              <a:rPr lang="ru-RU" b="1" dirty="0" err="1" smtClean="0">
                <a:effectLst/>
              </a:rPr>
              <a:t>Error</a:t>
            </a:r>
            <a:r>
              <a:rPr lang="ru-RU" dirty="0" smtClean="0">
                <a:effectLst/>
              </a:rPr>
              <a:t>)</a:t>
            </a:r>
          </a:p>
          <a:p>
            <a:r>
              <a:rPr lang="ru-RU" dirty="0" smtClean="0">
                <a:effectLst/>
              </a:rPr>
              <a:t>Указание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p>
          <a:p>
            <a:r>
              <a:rPr lang="ru-RU" sz="1200" u="none" strike="noStrike" kern="1200" dirty="0" smtClean="0">
                <a:solidFill>
                  <a:schemeClr val="tx1"/>
                </a:solidFill>
                <a:effectLst/>
                <a:latin typeface="+mn-lt"/>
                <a:ea typeface="+mn-ea"/>
                <a:cs typeface="+mn-cs"/>
              </a:rPr>
              <a:t>5xx</a:t>
            </a:r>
          </a:p>
          <a:p>
            <a:r>
              <a:rPr lang="ru-RU" sz="1200" u="none" strike="noStrike" kern="1200" dirty="0" smtClean="0">
                <a:solidFill>
                  <a:schemeClr val="tx1"/>
                </a:solidFill>
                <a:effectLst/>
                <a:latin typeface="+mn-lt"/>
                <a:ea typeface="+mn-ea"/>
                <a:cs typeface="+mn-cs"/>
              </a:rPr>
              <a:t>Ошибка сервера</a:t>
            </a:r>
            <a:r>
              <a:rPr lang="ru-RU" dirty="0" smtClean="0">
                <a:effectLst/>
              </a:rPr>
              <a:t>(англ. </a:t>
            </a:r>
            <a:r>
              <a:rPr lang="ru-RU" b="1" dirty="0" err="1" smtClean="0">
                <a:effectLst/>
              </a:rPr>
              <a:t>Server</a:t>
            </a:r>
            <a:r>
              <a:rPr lang="ru-RU" b="1" dirty="0" smtClean="0">
                <a:effectLst/>
              </a:rPr>
              <a:t> </a:t>
            </a:r>
            <a:r>
              <a:rPr lang="ru-RU" b="1" dirty="0" err="1" smtClean="0">
                <a:effectLst/>
              </a:rPr>
              <a:t>Error</a:t>
            </a:r>
            <a:r>
              <a:rPr lang="ru-RU" dirty="0" smtClean="0">
                <a:effectLst/>
              </a:rPr>
              <a:t>)</a:t>
            </a:r>
          </a:p>
          <a:p>
            <a:r>
              <a:rPr lang="ru-RU" dirty="0" smtClean="0">
                <a:effectLst/>
              </a:rPr>
              <a:t>Информирование о случаях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38</a:t>
            </a:fld>
            <a:endParaRPr lang="ru-RU"/>
          </a:p>
        </p:txBody>
      </p:sp>
    </p:spTree>
    <p:extLst>
      <p:ext uri="{BB962C8B-B14F-4D97-AF65-F5344CB8AC3E}">
        <p14:creationId xmlns:p14="http://schemas.microsoft.com/office/powerpoint/2010/main" val="3129931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Заголовки HTTP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HTTP </a:t>
            </a:r>
            <a:r>
              <a:rPr lang="ru-RU" sz="1200" b="0" i="1"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 это строки в HTTP-сообщении, содержащие разделённую двоеточием пару параметр-значение. Формат заголовков соответствует общему формату заголовков текстовых сетевых сообщений ARPA (см. </a:t>
            </a:r>
            <a:r>
              <a:rPr lang="ru-RU" sz="1200" b="0" i="0" u="none" strike="noStrike" kern="1200" dirty="0" smtClean="0">
                <a:solidFill>
                  <a:schemeClr val="tx1"/>
                </a:solidFill>
                <a:effectLst/>
                <a:latin typeface="+mn-lt"/>
                <a:ea typeface="+mn-ea"/>
                <a:cs typeface="+mn-cs"/>
              </a:rPr>
              <a:t>RFC 822</a:t>
            </a:r>
            <a:r>
              <a:rPr lang="ru-RU" sz="1200" b="0" i="0" kern="1200" dirty="0" smtClean="0">
                <a:solidFill>
                  <a:schemeClr val="tx1"/>
                </a:solidFill>
                <a:effectLst/>
                <a:latin typeface="+mn-lt"/>
                <a:ea typeface="+mn-ea"/>
                <a:cs typeface="+mn-cs"/>
              </a:rPr>
              <a:t>). Заголовки должны отделяться от тела сообщения хотя бы одной пустой строкой.</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Все заголовки разделяются на четыре основных группы:</a:t>
            </a:r>
          </a:p>
          <a:p>
            <a:r>
              <a:rPr lang="ru-RU" sz="1200" b="0" i="0" u="none" strike="noStrike" kern="1200" dirty="0" err="1" smtClean="0">
                <a:solidFill>
                  <a:schemeClr val="tx1"/>
                </a:solidFill>
                <a:effectLst/>
                <a:latin typeface="+mn-lt"/>
                <a:ea typeface="+mn-ea"/>
                <a:cs typeface="+mn-cs"/>
              </a:rPr>
              <a:t>General</a:t>
            </a:r>
            <a:r>
              <a:rPr lang="ru-RU" sz="1200" b="0" i="0" u="none" strike="noStrike" kern="1200" dirty="0" smtClean="0">
                <a:solidFill>
                  <a:schemeClr val="tx1"/>
                </a:solidFill>
                <a:effectLst/>
                <a:latin typeface="+mn-lt"/>
                <a:ea typeface="+mn-ea"/>
                <a:cs typeface="+mn-cs"/>
              </a:rPr>
              <a:t> </a:t>
            </a:r>
            <a:r>
              <a:rPr lang="ru-RU" sz="1200" b="0" i="0" u="none" strike="noStrike"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(«Основные заголовки») — могут включаться в любое сообщение клиента и сервера;</a:t>
            </a:r>
          </a:p>
          <a:p>
            <a:r>
              <a:rPr lang="ru-RU" sz="1200" b="0" i="0" u="none" strike="noStrike" kern="1200" dirty="0" err="1" smtClean="0">
                <a:solidFill>
                  <a:schemeClr val="tx1"/>
                </a:solidFill>
                <a:effectLst/>
                <a:latin typeface="+mn-lt"/>
                <a:ea typeface="+mn-ea"/>
                <a:cs typeface="+mn-cs"/>
              </a:rPr>
              <a:t>Request</a:t>
            </a:r>
            <a:r>
              <a:rPr lang="ru-RU" sz="1200" b="0" i="0" u="none" strike="noStrike" kern="1200" dirty="0" smtClean="0">
                <a:solidFill>
                  <a:schemeClr val="tx1"/>
                </a:solidFill>
                <a:effectLst/>
                <a:latin typeface="+mn-lt"/>
                <a:ea typeface="+mn-ea"/>
                <a:cs typeface="+mn-cs"/>
              </a:rPr>
              <a:t> </a:t>
            </a:r>
            <a:r>
              <a:rPr lang="ru-RU" sz="1200" b="0" i="0" u="none" strike="noStrike"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(«Заголовки запроса») — используются только в запросах клиента;</a:t>
            </a:r>
          </a:p>
          <a:p>
            <a:r>
              <a:rPr lang="ru-RU" sz="1200" b="0" i="0" u="none" strike="noStrike" kern="1200" dirty="0" err="1" smtClean="0">
                <a:solidFill>
                  <a:schemeClr val="tx1"/>
                </a:solidFill>
                <a:effectLst/>
                <a:latin typeface="+mn-lt"/>
                <a:ea typeface="+mn-ea"/>
                <a:cs typeface="+mn-cs"/>
              </a:rPr>
              <a:t>Response</a:t>
            </a:r>
            <a:r>
              <a:rPr lang="ru-RU" sz="1200" b="0" i="0" u="none" strike="noStrike" kern="1200" dirty="0" smtClean="0">
                <a:solidFill>
                  <a:schemeClr val="tx1"/>
                </a:solidFill>
                <a:effectLst/>
                <a:latin typeface="+mn-lt"/>
                <a:ea typeface="+mn-ea"/>
                <a:cs typeface="+mn-cs"/>
              </a:rPr>
              <a:t> </a:t>
            </a:r>
            <a:r>
              <a:rPr lang="ru-RU" sz="1200" b="0" i="0" u="none" strike="noStrike"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(«Заголовки ответа») — только для ответов от сервера;</a:t>
            </a:r>
          </a:p>
          <a:p>
            <a:r>
              <a:rPr lang="ru-RU" sz="1200" b="0" i="0" u="none" strike="noStrike" kern="1200" dirty="0" err="1" smtClean="0">
                <a:solidFill>
                  <a:schemeClr val="tx1"/>
                </a:solidFill>
                <a:effectLst/>
                <a:latin typeface="+mn-lt"/>
                <a:ea typeface="+mn-ea"/>
                <a:cs typeface="+mn-cs"/>
              </a:rPr>
              <a:t>Entity</a:t>
            </a:r>
            <a:r>
              <a:rPr lang="ru-RU" sz="1200" b="0" i="0" u="none" strike="noStrike" kern="1200" dirty="0" smtClean="0">
                <a:solidFill>
                  <a:schemeClr val="tx1"/>
                </a:solidFill>
                <a:effectLst/>
                <a:latin typeface="+mn-lt"/>
                <a:ea typeface="+mn-ea"/>
                <a:cs typeface="+mn-cs"/>
              </a:rPr>
              <a:t> </a:t>
            </a:r>
            <a:r>
              <a:rPr lang="ru-RU" sz="1200" b="0" i="0" u="none" strike="noStrike" kern="1200" dirty="0" err="1" smtClean="0">
                <a:solidFill>
                  <a:schemeClr val="tx1"/>
                </a:solidFill>
                <a:effectLst/>
                <a:latin typeface="+mn-lt"/>
                <a:ea typeface="+mn-ea"/>
                <a:cs typeface="+mn-cs"/>
              </a:rPr>
              <a:t>Headers</a:t>
            </a:r>
            <a:r>
              <a:rPr lang="ru-RU" sz="1200" b="0" i="0" kern="1200" dirty="0" smtClean="0">
                <a:solidFill>
                  <a:schemeClr val="tx1"/>
                </a:solidFill>
                <a:effectLst/>
                <a:latin typeface="+mn-lt"/>
                <a:ea typeface="+mn-ea"/>
                <a:cs typeface="+mn-cs"/>
              </a:rPr>
              <a:t> («Заголовки сущности») — сопровождают каждую сущность сообщения.</a:t>
            </a:r>
          </a:p>
          <a:p>
            <a:r>
              <a:rPr lang="ru-RU" sz="1200" b="0" i="0" kern="1200" dirty="0" smtClean="0">
                <a:solidFill>
                  <a:schemeClr val="tx1"/>
                </a:solidFill>
                <a:effectLst/>
                <a:latin typeface="+mn-lt"/>
                <a:ea typeface="+mn-ea"/>
                <a:cs typeface="+mn-cs"/>
              </a:rPr>
              <a:t>Именно в таком порядке рекомендуется посылать заголовки получателю.</a:t>
            </a:r>
          </a:p>
          <a:p>
            <a:r>
              <a:rPr lang="ru-RU" sz="1200" b="0" i="0" kern="1200" dirty="0" smtClean="0">
                <a:solidFill>
                  <a:schemeClr val="tx1"/>
                </a:solidFill>
                <a:effectLst/>
                <a:latin typeface="+mn-lt"/>
                <a:ea typeface="+mn-ea"/>
                <a:cs typeface="+mn-cs"/>
              </a:rPr>
              <a:t>Все необходимые для функционирования HTTP заголовки описаны в основных </a:t>
            </a:r>
            <a:r>
              <a:rPr lang="ru-RU" sz="1200" b="0" i="0" u="none" strike="noStrike" kern="1200" dirty="0" smtClean="0">
                <a:solidFill>
                  <a:schemeClr val="tx1"/>
                </a:solidFill>
                <a:effectLst/>
                <a:latin typeface="+mn-lt"/>
                <a:ea typeface="+mn-ea"/>
                <a:cs typeface="+mn-cs"/>
                <a:hlinkClick r:id="rId3" tooltip="RFC"/>
              </a:rPr>
              <a:t>RFC</a:t>
            </a:r>
            <a:r>
              <a:rPr lang="ru-RU" sz="1200" b="0" i="0" kern="1200" dirty="0" smtClean="0">
                <a:solidFill>
                  <a:schemeClr val="tx1"/>
                </a:solidFill>
                <a:effectLst/>
                <a:latin typeface="+mn-lt"/>
                <a:ea typeface="+mn-ea"/>
                <a:cs typeface="+mn-cs"/>
              </a:rPr>
              <a:t>. Если не хватает существующих, то можно вводить свои. Традиционно к именам таких дополнительных заголовков добавляют префикс «X-» для </a:t>
            </a:r>
            <a:r>
              <a:rPr lang="ru-RU" sz="1200" b="0" i="0" kern="1200" dirty="0" err="1" smtClean="0">
                <a:solidFill>
                  <a:schemeClr val="tx1"/>
                </a:solidFill>
                <a:effectLst/>
                <a:latin typeface="+mn-lt"/>
                <a:ea typeface="+mn-ea"/>
                <a:cs typeface="+mn-cs"/>
              </a:rPr>
              <a:t>избежания</a:t>
            </a:r>
            <a:r>
              <a:rPr lang="ru-RU" sz="1200" b="0" i="0" kern="1200" dirty="0" smtClean="0">
                <a:solidFill>
                  <a:schemeClr val="tx1"/>
                </a:solidFill>
                <a:effectLst/>
                <a:latin typeface="+mn-lt"/>
                <a:ea typeface="+mn-ea"/>
                <a:cs typeface="+mn-cs"/>
              </a:rPr>
              <a:t> конфликта имён с возможно существующими.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39</a:t>
            </a:fld>
            <a:endParaRPr lang="ru-RU"/>
          </a:p>
        </p:txBody>
      </p:sp>
    </p:spTree>
    <p:extLst>
      <p:ext uri="{BB962C8B-B14F-4D97-AF65-F5344CB8AC3E}">
        <p14:creationId xmlns:p14="http://schemas.microsoft.com/office/powerpoint/2010/main" val="1432801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Тело сообщения</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Часть сообщения, которое называется телом, является необязательной для HTTP-сообщения, но если она доступна, она используется для переноса тела объекта, связанного с запросом или ответом. Если тело объекта присутствует, то обычно строки заголовков </a:t>
            </a:r>
            <a:r>
              <a:rPr lang="ru-RU" sz="1200" b="1" i="0" kern="1200" dirty="0" err="1" smtClean="0">
                <a:solidFill>
                  <a:schemeClr val="tx1"/>
                </a:solidFill>
                <a:effectLst/>
                <a:latin typeface="+mn-lt"/>
                <a:ea typeface="+mn-ea"/>
                <a:cs typeface="+mn-cs"/>
              </a:rPr>
              <a:t>Content-Type</a:t>
            </a:r>
            <a:r>
              <a:rPr lang="ru-RU" sz="1200" b="0" i="0" kern="1200" dirty="0" smtClean="0">
                <a:solidFill>
                  <a:schemeClr val="tx1"/>
                </a:solidFill>
                <a:effectLst/>
                <a:latin typeface="+mn-lt"/>
                <a:ea typeface="+mn-ea"/>
                <a:cs typeface="+mn-cs"/>
              </a:rPr>
              <a:t> и </a:t>
            </a:r>
            <a:r>
              <a:rPr lang="ru-RU" sz="1200" b="1" i="0" kern="1200" dirty="0" err="1" smtClean="0">
                <a:solidFill>
                  <a:schemeClr val="tx1"/>
                </a:solidFill>
                <a:effectLst/>
                <a:latin typeface="+mn-lt"/>
                <a:ea typeface="+mn-ea"/>
                <a:cs typeface="+mn-cs"/>
              </a:rPr>
              <a:t>Content-Length</a:t>
            </a:r>
            <a:r>
              <a:rPr lang="ru-RU" sz="1200" b="0" i="0" kern="1200" dirty="0" smtClean="0">
                <a:solidFill>
                  <a:schemeClr val="tx1"/>
                </a:solidFill>
                <a:effectLst/>
                <a:latin typeface="+mn-lt"/>
                <a:ea typeface="+mn-ea"/>
                <a:cs typeface="+mn-cs"/>
              </a:rPr>
              <a:t> указывают природу тела сообщения.</a:t>
            </a:r>
          </a:p>
          <a:p>
            <a:r>
              <a:rPr lang="ru-RU" sz="1200" b="0" i="0" kern="1200" dirty="0" smtClean="0">
                <a:solidFill>
                  <a:schemeClr val="tx1"/>
                </a:solidFill>
                <a:effectLst/>
                <a:latin typeface="+mn-lt"/>
                <a:ea typeface="+mn-ea"/>
                <a:cs typeface="+mn-cs"/>
              </a:rPr>
              <a:t>Тело сообщения — это та часть, которая содержит фактические данные HTTP-запроса (сюда же относятся данные, передаваемые через веб-формы и выгружаемые файлы) и данные HTTP-ответа от сервера (включая HTML код, файлы, изображения и т. д.).</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40</a:t>
            </a:fld>
            <a:endParaRPr lang="ru-RU"/>
          </a:p>
        </p:txBody>
      </p:sp>
    </p:spTree>
    <p:extLst>
      <p:ext uri="{BB962C8B-B14F-4D97-AF65-F5344CB8AC3E}">
        <p14:creationId xmlns:p14="http://schemas.microsoft.com/office/powerpoint/2010/main" val="80724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HTTPS не является отдельным протоколом. Это обычный HTTP, работающий через шифрованные транспортные механизмы </a:t>
            </a:r>
            <a:r>
              <a:rPr lang="ru-RU" sz="1200" b="0" i="0" u="none" strike="noStrike" kern="1200" dirty="0" smtClean="0">
                <a:solidFill>
                  <a:schemeClr val="tx1"/>
                </a:solidFill>
                <a:effectLst/>
                <a:latin typeface="+mn-lt"/>
                <a:ea typeface="+mn-ea"/>
                <a:cs typeface="+mn-cs"/>
              </a:rPr>
              <a:t>SSL</a:t>
            </a:r>
            <a:r>
              <a:rPr lang="ru-RU" sz="1200" b="0" i="0" kern="1200" dirty="0" smtClean="0">
                <a:solidFill>
                  <a:schemeClr val="tx1"/>
                </a:solidFill>
                <a:effectLst/>
                <a:latin typeface="+mn-lt"/>
                <a:ea typeface="+mn-ea"/>
                <a:cs typeface="+mn-cs"/>
              </a:rPr>
              <a:t> и </a:t>
            </a:r>
            <a:r>
              <a:rPr lang="ru-RU" sz="1200" b="0" i="0" u="none" strike="noStrike" kern="1200" dirty="0" smtClean="0">
                <a:solidFill>
                  <a:schemeClr val="tx1"/>
                </a:solidFill>
                <a:effectLst/>
                <a:latin typeface="+mn-lt"/>
                <a:ea typeface="+mn-ea"/>
                <a:cs typeface="+mn-cs"/>
              </a:rPr>
              <a:t>TLS</a:t>
            </a:r>
            <a:r>
              <a:rPr lang="ru-RU" sz="1200" b="0" i="0" kern="1200" dirty="0" smtClean="0">
                <a:solidFill>
                  <a:schemeClr val="tx1"/>
                </a:solidFill>
                <a:effectLst/>
                <a:latin typeface="+mn-lt"/>
                <a:ea typeface="+mn-ea"/>
                <a:cs typeface="+mn-cs"/>
              </a:rPr>
              <a:t>. Он обеспечивает защиту от атак, основанных на прослушивании сетевого соединения — от </a:t>
            </a:r>
            <a:r>
              <a:rPr lang="ru-RU" sz="1200" b="0" i="0" u="none" strike="noStrike" kern="1200" dirty="0" err="1" smtClean="0">
                <a:solidFill>
                  <a:schemeClr val="tx1"/>
                </a:solidFill>
                <a:effectLst/>
                <a:latin typeface="+mn-lt"/>
                <a:ea typeface="+mn-ea"/>
                <a:cs typeface="+mn-cs"/>
              </a:rPr>
              <a:t>снифферских</a:t>
            </a:r>
            <a:r>
              <a:rPr lang="ru-RU" sz="1200" b="0" i="0" kern="1200" dirty="0" smtClean="0">
                <a:solidFill>
                  <a:schemeClr val="tx1"/>
                </a:solidFill>
                <a:effectLst/>
                <a:latin typeface="+mn-lt"/>
                <a:ea typeface="+mn-ea"/>
                <a:cs typeface="+mn-cs"/>
              </a:rPr>
              <a:t> атак и атак типа </a:t>
            </a:r>
            <a:r>
              <a:rPr lang="ru-RU" sz="1200" b="0" i="0" u="none" strike="noStrike" kern="1200" dirty="0" err="1" smtClean="0">
                <a:solidFill>
                  <a:schemeClr val="tx1"/>
                </a:solidFill>
                <a:effectLst/>
                <a:latin typeface="+mn-lt"/>
                <a:ea typeface="+mn-ea"/>
                <a:cs typeface="+mn-cs"/>
              </a:rPr>
              <a:t>man-in-the-middle</a:t>
            </a:r>
            <a:r>
              <a:rPr lang="ru-RU" sz="1200" b="0" i="0" kern="1200" dirty="0" smtClean="0">
                <a:solidFill>
                  <a:schemeClr val="tx1"/>
                </a:solidFill>
                <a:effectLst/>
                <a:latin typeface="+mn-lt"/>
                <a:ea typeface="+mn-ea"/>
                <a:cs typeface="+mn-cs"/>
              </a:rPr>
              <a:t>, при условии, что будут использоваться шифрующие средства и </a:t>
            </a:r>
            <a:r>
              <a:rPr lang="ru-RU" sz="1200" b="0" i="1" kern="1200" dirty="0" smtClean="0">
                <a:solidFill>
                  <a:schemeClr val="tx1"/>
                </a:solidFill>
                <a:effectLst/>
                <a:latin typeface="+mn-lt"/>
                <a:ea typeface="+mn-ea"/>
                <a:cs typeface="+mn-cs"/>
              </a:rPr>
              <a:t>сертификат сервера проверен и ему доверяют</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41</a:t>
            </a:fld>
            <a:endParaRPr lang="ru-RU"/>
          </a:p>
        </p:txBody>
      </p:sp>
    </p:spTree>
    <p:extLst>
      <p:ext uri="{BB962C8B-B14F-4D97-AF65-F5344CB8AC3E}">
        <p14:creationId xmlns:p14="http://schemas.microsoft.com/office/powerpoint/2010/main" val="2593924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kern="1200" dirty="0" smtClean="0">
                <a:solidFill>
                  <a:schemeClr val="tx1"/>
                </a:solidFill>
                <a:effectLst/>
                <a:latin typeface="+mn-lt"/>
                <a:ea typeface="+mn-ea"/>
                <a:cs typeface="+mn-cs"/>
              </a:rPr>
              <a:t>Функции</a:t>
            </a:r>
            <a:r>
              <a:rPr lang="ru-RU" sz="1200" b="0" kern="1200" baseline="0" dirty="0" smtClean="0">
                <a:solidFill>
                  <a:schemeClr val="tx1"/>
                </a:solidFill>
                <a:effectLst/>
                <a:latin typeface="+mn-lt"/>
                <a:ea typeface="+mn-ea"/>
                <a:cs typeface="+mn-cs"/>
              </a:rPr>
              <a:t> </a:t>
            </a:r>
            <a:r>
              <a:rPr lang="ru-RU" sz="1200" b="0" kern="1200" dirty="0" smtClean="0">
                <a:solidFill>
                  <a:schemeClr val="tx1"/>
                </a:solidFill>
                <a:effectLst/>
                <a:latin typeface="+mn-lt"/>
                <a:ea typeface="+mn-ea"/>
                <a:cs typeface="+mn-cs"/>
              </a:rPr>
              <a:t>протокола HTTPS?</a:t>
            </a:r>
          </a:p>
          <a:p>
            <a:r>
              <a:rPr lang="ru-RU" sz="1200" b="1" i="0" kern="1200" dirty="0" smtClean="0">
                <a:solidFill>
                  <a:schemeClr val="tx1"/>
                </a:solidFill>
                <a:effectLst/>
                <a:latin typeface="+mn-lt"/>
                <a:ea typeface="+mn-ea"/>
                <a:cs typeface="+mn-cs"/>
              </a:rPr>
              <a:t>Шифрование</a:t>
            </a:r>
            <a:r>
              <a:rPr lang="ru-RU" sz="1200" b="0" i="0" kern="1200" dirty="0" smtClean="0">
                <a:solidFill>
                  <a:schemeClr val="tx1"/>
                </a:solidFill>
                <a:effectLst/>
                <a:latin typeface="+mn-lt"/>
                <a:ea typeface="+mn-ea"/>
                <a:cs typeface="+mn-cs"/>
              </a:rPr>
              <a:t>. Информация передаётся в зашифрованном виде. Благодаря этому злоумышленники не могут украсть информацию, которой обмениваются посетители сайта, а также отследить их действия на других страницах.</a:t>
            </a:r>
          </a:p>
          <a:p>
            <a:r>
              <a:rPr lang="ru-RU" sz="1200" b="1" i="0" kern="1200" dirty="0" smtClean="0">
                <a:solidFill>
                  <a:schemeClr val="tx1"/>
                </a:solidFill>
                <a:effectLst/>
                <a:latin typeface="+mn-lt"/>
                <a:ea typeface="+mn-ea"/>
                <a:cs typeface="+mn-cs"/>
              </a:rPr>
              <a:t>Аутентификация</a:t>
            </a:r>
            <a:r>
              <a:rPr lang="ru-RU" sz="1200" b="0" i="0" kern="1200" dirty="0" smtClean="0">
                <a:solidFill>
                  <a:schemeClr val="tx1"/>
                </a:solidFill>
                <a:effectLst/>
                <a:latin typeface="+mn-lt"/>
                <a:ea typeface="+mn-ea"/>
                <a:cs typeface="+mn-cs"/>
              </a:rPr>
              <a:t>. Посетители уверены, что переходят на официальный сайт компании, а не на дубликат, сделанный злоумышленником.</a:t>
            </a:r>
          </a:p>
          <a:p>
            <a:r>
              <a:rPr lang="ru-RU" sz="1200" b="1" i="0" kern="1200" dirty="0" smtClean="0">
                <a:solidFill>
                  <a:schemeClr val="tx1"/>
                </a:solidFill>
                <a:effectLst/>
                <a:latin typeface="+mn-lt"/>
                <a:ea typeface="+mn-ea"/>
                <a:cs typeface="+mn-cs"/>
              </a:rPr>
              <a:t>Сохранение</a:t>
            </a:r>
            <a:r>
              <a:rPr lang="ru-RU" sz="1200" b="0" i="0" kern="1200" dirty="0" smtClean="0">
                <a:solidFill>
                  <a:schemeClr val="tx1"/>
                </a:solidFill>
                <a:effectLst/>
                <a:latin typeface="+mn-lt"/>
                <a:ea typeface="+mn-ea"/>
                <a:cs typeface="+mn-cs"/>
              </a:rPr>
              <a:t> данных. Протокол фиксирует все изменения данных. Если злоумышленник всё-таки пытался взломать защиту, об этом можно узнать из сохранённых данных.</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42</a:t>
            </a:fld>
            <a:endParaRPr lang="ru-RU"/>
          </a:p>
        </p:txBody>
      </p:sp>
    </p:spTree>
    <p:extLst>
      <p:ext uri="{BB962C8B-B14F-4D97-AF65-F5344CB8AC3E}">
        <p14:creationId xmlns:p14="http://schemas.microsoft.com/office/powerpoint/2010/main" val="4241441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SMB</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Server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Message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Block</a:t>
            </a:r>
            <a:r>
              <a:rPr lang="ru-RU" sz="1200" b="0" i="0" kern="1200" dirty="0" smtClean="0">
                <a:solidFill>
                  <a:schemeClr val="tx1"/>
                </a:solidFill>
                <a:effectLst/>
                <a:latin typeface="+mn-lt"/>
                <a:ea typeface="+mn-ea"/>
                <a:cs typeface="+mn-cs"/>
              </a:rPr>
              <a:t>) – сетевой протокол для удаленного доступа к файлам и принтерам. Именно он используется при подключении ресурсов через \</a:t>
            </a:r>
            <a:r>
              <a:rPr lang="ru-RU" sz="1200" b="0" i="0" kern="1200" dirty="0" err="1" smtClean="0">
                <a:solidFill>
                  <a:schemeClr val="tx1"/>
                </a:solidFill>
                <a:effectLst/>
                <a:latin typeface="+mn-lt"/>
                <a:ea typeface="+mn-ea"/>
                <a:cs typeface="+mn-cs"/>
              </a:rPr>
              <a:t>servername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sharename</a:t>
            </a:r>
            <a:r>
              <a:rPr lang="ru-RU" sz="1200" b="0" i="0" kern="1200" dirty="0" smtClean="0">
                <a:solidFill>
                  <a:schemeClr val="tx1"/>
                </a:solidFill>
                <a:effectLst/>
                <a:latin typeface="+mn-lt"/>
                <a:ea typeface="+mn-ea"/>
                <a:cs typeface="+mn-cs"/>
              </a:rPr>
              <a:t>. Протокол изначально работал поверх </a:t>
            </a:r>
            <a:r>
              <a:rPr lang="ru-RU" sz="1200" b="0" i="0" kern="1200" dirty="0" err="1" smtClean="0">
                <a:solidFill>
                  <a:schemeClr val="tx1"/>
                </a:solidFill>
                <a:effectLst/>
                <a:latin typeface="+mn-lt"/>
                <a:ea typeface="+mn-ea"/>
                <a:cs typeface="+mn-cs"/>
              </a:rPr>
              <a:t>NetBIOS</a:t>
            </a:r>
            <a:r>
              <a:rPr lang="ru-RU" sz="1200" b="0" i="0" kern="1200" dirty="0" smtClean="0">
                <a:solidFill>
                  <a:schemeClr val="tx1"/>
                </a:solidFill>
                <a:effectLst/>
                <a:latin typeface="+mn-lt"/>
                <a:ea typeface="+mn-ea"/>
                <a:cs typeface="+mn-cs"/>
              </a:rPr>
              <a:t>, используя порты UDP 137, 138 и TCP 137, 139. С выходом </a:t>
            </a:r>
            <a:r>
              <a:rPr lang="ru-RU" sz="1200" b="0" i="0" kern="1200" dirty="0" err="1" smtClean="0">
                <a:solidFill>
                  <a:schemeClr val="tx1"/>
                </a:solidFill>
                <a:effectLst/>
                <a:latin typeface="+mn-lt"/>
                <a:ea typeface="+mn-ea"/>
                <a:cs typeface="+mn-cs"/>
              </a:rPr>
              <a:t>Windows</a:t>
            </a:r>
            <a:r>
              <a:rPr lang="ru-RU" sz="1200" b="0" i="0" kern="1200" dirty="0" smtClean="0">
                <a:solidFill>
                  <a:schemeClr val="tx1"/>
                </a:solidFill>
                <a:effectLst/>
                <a:latin typeface="+mn-lt"/>
                <a:ea typeface="+mn-ea"/>
                <a:cs typeface="+mn-cs"/>
              </a:rPr>
              <a:t> 2000 стал работать напрямую, используя порт TCP 445. SMB используется также для входа в домен </a:t>
            </a:r>
            <a:r>
              <a:rPr lang="ru-RU" sz="1200" b="0" i="0" kern="1200" dirty="0" err="1" smtClean="0">
                <a:solidFill>
                  <a:schemeClr val="tx1"/>
                </a:solidFill>
                <a:effectLst/>
                <a:latin typeface="+mn-lt"/>
                <a:ea typeface="+mn-ea"/>
                <a:cs typeface="+mn-cs"/>
              </a:rPr>
              <a:t>Active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Directory</a:t>
            </a:r>
            <a:r>
              <a:rPr lang="ru-RU" sz="1200" b="0" i="0" kern="1200" dirty="0" smtClean="0">
                <a:solidFill>
                  <a:schemeClr val="tx1"/>
                </a:solidFill>
                <a:effectLst/>
                <a:latin typeface="+mn-lt"/>
                <a:ea typeface="+mn-ea"/>
                <a:cs typeface="+mn-cs"/>
              </a:rPr>
              <a:t> и работы в нем.</a:t>
            </a:r>
          </a:p>
          <a:p>
            <a:r>
              <a:rPr lang="ru-RU" sz="1200" b="0" i="0" kern="1200" dirty="0" smtClean="0">
                <a:solidFill>
                  <a:schemeClr val="tx1"/>
                </a:solidFill>
                <a:effectLst/>
                <a:latin typeface="+mn-lt"/>
                <a:ea typeface="+mn-ea"/>
                <a:cs typeface="+mn-cs"/>
              </a:rPr>
              <a:t>SMB работает через клиент-серверный подход, когда клиент делает определенные запросы и сервер отвечает соответствующим образом.</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Клиенты соединяются с сервером, используя протоколы TCP/IP (а, точнее, </a:t>
            </a:r>
            <a:r>
              <a:rPr lang="ru-RU" sz="1200" b="0" i="0" kern="1200" dirty="0" err="1" smtClean="0">
                <a:solidFill>
                  <a:schemeClr val="tx1"/>
                </a:solidFill>
                <a:effectLst/>
                <a:latin typeface="+mn-lt"/>
                <a:ea typeface="+mn-ea"/>
                <a:cs typeface="+mn-cs"/>
              </a:rPr>
              <a:t>NetBIOS</a:t>
            </a:r>
            <a:r>
              <a:rPr lang="ru-RU" sz="1200" b="0" i="0" kern="1200" dirty="0" smtClean="0">
                <a:solidFill>
                  <a:schemeClr val="tx1"/>
                </a:solidFill>
                <a:effectLst/>
                <a:latin typeface="+mn-lt"/>
                <a:ea typeface="+mn-ea"/>
                <a:cs typeface="+mn-cs"/>
              </a:rPr>
              <a:t> через TCP/IP), </a:t>
            </a:r>
            <a:r>
              <a:rPr lang="ru-RU" sz="1200" b="0" i="0" kern="1200" dirty="0" err="1" smtClean="0">
                <a:solidFill>
                  <a:schemeClr val="tx1"/>
                </a:solidFill>
                <a:effectLst/>
                <a:latin typeface="+mn-lt"/>
                <a:ea typeface="+mn-ea"/>
                <a:cs typeface="+mn-cs"/>
              </a:rPr>
              <a:t>NetBEUI</a:t>
            </a:r>
            <a:r>
              <a:rPr lang="ru-RU" sz="1200" b="0" i="0" kern="1200" dirty="0" smtClean="0">
                <a:solidFill>
                  <a:schemeClr val="tx1"/>
                </a:solidFill>
                <a:effectLst/>
                <a:latin typeface="+mn-lt"/>
                <a:ea typeface="+mn-ea"/>
                <a:cs typeface="+mn-cs"/>
              </a:rPr>
              <a:t> или IPX/SPX. После того, как соединение установлено, клиенты могут посылать команды серверу (эти команды называются SMB-команды или </a:t>
            </a:r>
            <a:r>
              <a:rPr lang="ru-RU" sz="1200" b="0" i="0" kern="1200" dirty="0" err="1" smtClean="0">
                <a:solidFill>
                  <a:schemeClr val="tx1"/>
                </a:solidFill>
                <a:effectLst/>
                <a:latin typeface="+mn-lt"/>
                <a:ea typeface="+mn-ea"/>
                <a:cs typeface="+mn-cs"/>
              </a:rPr>
              <a:t>SMBs</a:t>
            </a:r>
            <a:r>
              <a:rPr lang="ru-RU" sz="1200" b="0" i="0" kern="1200" dirty="0" smtClean="0">
                <a:solidFill>
                  <a:schemeClr val="tx1"/>
                </a:solidFill>
                <a:effectLst/>
                <a:latin typeface="+mn-lt"/>
                <a:ea typeface="+mn-ea"/>
                <a:cs typeface="+mn-cs"/>
              </a:rPr>
              <a:t>), который даёт им доступ к ресурсам, позволяет открывать, читать файлы, писать в файлы и вообще выполнять весь перечень действий, которые можно выполнять с файловой системой. Однако в случае использования SMB эти действия совершаются через сеть.</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45</a:t>
            </a:fld>
            <a:endParaRPr lang="ru-RU"/>
          </a:p>
        </p:txBody>
      </p:sp>
    </p:spTree>
    <p:extLst>
      <p:ext uri="{BB962C8B-B14F-4D97-AF65-F5344CB8AC3E}">
        <p14:creationId xmlns:p14="http://schemas.microsoft.com/office/powerpoint/2010/main" val="171789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Протокол SMB представляет четыре вида </a:t>
            </a:r>
            <a:r>
              <a:rPr lang="ru-RU" sz="1200" b="0" i="0" kern="1200" dirty="0" err="1" smtClean="0">
                <a:solidFill>
                  <a:schemeClr val="tx1"/>
                </a:solidFill>
                <a:effectLst/>
                <a:latin typeface="+mn-lt"/>
                <a:ea typeface="+mn-ea"/>
                <a:cs typeface="+mn-cs"/>
              </a:rPr>
              <a:t>севисов</a:t>
            </a:r>
            <a:r>
              <a:rPr lang="ru-RU" sz="1200" b="0" i="0" kern="1200" dirty="0" smtClean="0">
                <a:solidFill>
                  <a:schemeClr val="tx1"/>
                </a:solidFill>
                <a:effectLst/>
                <a:latin typeface="+mn-lt"/>
                <a:ea typeface="+mn-ea"/>
                <a:cs typeface="+mn-cs"/>
              </a:rPr>
              <a:t>:</a:t>
            </a:r>
          </a:p>
          <a:p>
            <a:r>
              <a:rPr lang="ru-RU" sz="1200" b="0" i="1" kern="1200" dirty="0" smtClean="0">
                <a:solidFill>
                  <a:schemeClr val="tx1"/>
                </a:solidFill>
                <a:effectLst/>
                <a:latin typeface="+mn-lt"/>
                <a:ea typeface="+mn-ea"/>
                <a:cs typeface="+mn-cs"/>
              </a:rPr>
              <a:t>Управление сессиями</a:t>
            </a:r>
            <a:r>
              <a:rPr lang="ru-RU" sz="1200" b="0" i="0" kern="1200" dirty="0" smtClean="0">
                <a:solidFill>
                  <a:schemeClr val="tx1"/>
                </a:solidFill>
                <a:effectLst/>
                <a:latin typeface="+mn-lt"/>
                <a:ea typeface="+mn-ea"/>
                <a:cs typeface="+mn-cs"/>
              </a:rPr>
              <a:t>. Создание, поддержание и разрыв логического канала между рабочей станцией и сетевыми ресурсами файлового сервера.</a:t>
            </a:r>
          </a:p>
          <a:p>
            <a:r>
              <a:rPr lang="ru-RU" sz="1200" b="0" i="1" kern="1200" dirty="0" smtClean="0">
                <a:solidFill>
                  <a:schemeClr val="tx1"/>
                </a:solidFill>
                <a:effectLst/>
                <a:latin typeface="+mn-lt"/>
                <a:ea typeface="+mn-ea"/>
                <a:cs typeface="+mn-cs"/>
              </a:rPr>
              <a:t>Файловый доступ</a:t>
            </a:r>
            <a:r>
              <a:rPr lang="ru-RU" sz="1200" b="0" i="0" kern="1200" dirty="0" smtClean="0">
                <a:solidFill>
                  <a:schemeClr val="tx1"/>
                </a:solidFill>
                <a:effectLst/>
                <a:latin typeface="+mn-lt"/>
                <a:ea typeface="+mn-ea"/>
                <a:cs typeface="+mn-cs"/>
              </a:rPr>
              <a:t>. Рабочая станция может обратиться к файл-серверу с запросами на выполнение типовых файловых операций (открытие файла, чтение данных и т.п.).</a:t>
            </a:r>
          </a:p>
          <a:p>
            <a:r>
              <a:rPr lang="ru-RU" sz="1200" b="0" i="1" kern="1200" dirty="0" smtClean="0">
                <a:solidFill>
                  <a:schemeClr val="tx1"/>
                </a:solidFill>
                <a:effectLst/>
                <a:latin typeface="+mn-lt"/>
                <a:ea typeface="+mn-ea"/>
                <a:cs typeface="+mn-cs"/>
              </a:rPr>
              <a:t>Сервис печати</a:t>
            </a:r>
            <a:r>
              <a:rPr lang="ru-RU" sz="1200" b="0" i="0" kern="1200" dirty="0" smtClean="0">
                <a:solidFill>
                  <a:schemeClr val="tx1"/>
                </a:solidFill>
                <a:effectLst/>
                <a:latin typeface="+mn-lt"/>
                <a:ea typeface="+mn-ea"/>
                <a:cs typeface="+mn-cs"/>
              </a:rPr>
              <a:t>. Рабочая станция может ставить файлы в очередь для печати на сервере и получать информацию об очереди печати.</a:t>
            </a:r>
          </a:p>
          <a:p>
            <a:r>
              <a:rPr lang="ru-RU" sz="1200" b="0" i="1" kern="1200" dirty="0" smtClean="0">
                <a:solidFill>
                  <a:schemeClr val="tx1"/>
                </a:solidFill>
                <a:effectLst/>
                <a:latin typeface="+mn-lt"/>
                <a:ea typeface="+mn-ea"/>
                <a:cs typeface="+mn-cs"/>
              </a:rPr>
              <a:t>Сервис сообщений</a:t>
            </a:r>
            <a:r>
              <a:rPr lang="ru-RU" sz="1200" b="0" i="0" kern="1200" dirty="0" smtClean="0">
                <a:solidFill>
                  <a:schemeClr val="tx1"/>
                </a:solidFill>
                <a:effectLst/>
                <a:latin typeface="+mn-lt"/>
                <a:ea typeface="+mn-ea"/>
                <a:cs typeface="+mn-cs"/>
              </a:rPr>
              <a:t>. SMB поддерживает простую передачу адресных и широковещательных сообщений по локальной сети.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47</a:t>
            </a:fld>
            <a:endParaRPr lang="ru-RU"/>
          </a:p>
        </p:txBody>
      </p:sp>
    </p:spTree>
    <p:extLst>
      <p:ext uri="{BB962C8B-B14F-4D97-AF65-F5344CB8AC3E}">
        <p14:creationId xmlns:p14="http://schemas.microsoft.com/office/powerpoint/2010/main" val="3353809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1" i="0" kern="1200" dirty="0" smtClean="0">
                <a:solidFill>
                  <a:schemeClr val="tx1"/>
                </a:solidFill>
                <a:effectLst/>
                <a:latin typeface="+mn-lt"/>
                <a:ea typeface="+mn-ea"/>
                <a:cs typeface="+mn-cs"/>
              </a:rPr>
              <a:t>Подпись SMB трафика (SMB </a:t>
            </a:r>
            <a:r>
              <a:rPr lang="ru-RU" sz="1200" b="1" i="0" kern="1200" dirty="0" err="1" smtClean="0">
                <a:solidFill>
                  <a:schemeClr val="tx1"/>
                </a:solidFill>
                <a:effectLst/>
                <a:latin typeface="+mn-lt"/>
                <a:ea typeface="+mn-ea"/>
                <a:cs typeface="+mn-cs"/>
              </a:rPr>
              <a:t>Signing</a:t>
            </a:r>
            <a:r>
              <a:rPr lang="ru-RU" sz="1200" b="1" i="0" kern="1200" dirty="0" smtClean="0">
                <a:solidFill>
                  <a:schemeClr val="tx1"/>
                </a:solidFill>
                <a:effectLst/>
                <a:latin typeface="+mn-lt"/>
                <a:ea typeface="+mn-ea"/>
                <a:cs typeface="+mn-cs"/>
              </a:rPr>
              <a:t>)</a:t>
            </a:r>
          </a:p>
          <a:p>
            <a:pPr fontAlgn="base"/>
            <a:r>
              <a:rPr lang="ru-RU" sz="1200" b="0" i="0" kern="1200" dirty="0" smtClean="0">
                <a:solidFill>
                  <a:schemeClr val="tx1"/>
                </a:solidFill>
                <a:effectLst/>
                <a:latin typeface="+mn-lt"/>
                <a:ea typeface="+mn-ea"/>
                <a:cs typeface="+mn-cs"/>
              </a:rPr>
              <a:t>Подпись SMB трафика </a:t>
            </a:r>
            <a:r>
              <a:rPr lang="ru-RU" sz="1200" b="0" i="1" kern="1200" dirty="0" smtClean="0">
                <a:solidFill>
                  <a:schemeClr val="tx1"/>
                </a:solidFill>
                <a:effectLst/>
                <a:latin typeface="+mn-lt"/>
                <a:ea typeface="+mn-ea"/>
                <a:cs typeface="+mn-cs"/>
              </a:rPr>
              <a:t>(SMB </a:t>
            </a:r>
            <a:r>
              <a:rPr lang="ru-RU" sz="1200" b="0" i="1" kern="1200" dirty="0" err="1" smtClean="0">
                <a:solidFill>
                  <a:schemeClr val="tx1"/>
                </a:solidFill>
                <a:effectLst/>
                <a:latin typeface="+mn-lt"/>
                <a:ea typeface="+mn-ea"/>
                <a:cs typeface="+mn-cs"/>
              </a:rPr>
              <a:t>Signing</a:t>
            </a:r>
            <a:r>
              <a:rPr lang="ru-RU" sz="1200" b="0" i="1"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 это специальный механизм, обеспечивающий безопасность протокола SMB. Предназначен для повышения защиты передаваемого трафика и от атак в </a:t>
            </a:r>
            <a:r>
              <a:rPr lang="ru-RU" sz="1200" b="0" i="1" kern="1200" dirty="0" err="1" smtClean="0">
                <a:solidFill>
                  <a:schemeClr val="tx1"/>
                </a:solidFill>
                <a:effectLst/>
                <a:latin typeface="+mn-lt"/>
                <a:ea typeface="+mn-ea"/>
                <a:cs typeface="+mn-cs"/>
              </a:rPr>
              <a:t>Man-In-The-Middle</a:t>
            </a:r>
            <a:r>
              <a:rPr lang="ru-RU" sz="1200" b="0" i="0" kern="1200" dirty="0" smtClean="0">
                <a:solidFill>
                  <a:schemeClr val="tx1"/>
                </a:solidFill>
                <a:effectLst/>
                <a:latin typeface="+mn-lt"/>
                <a:ea typeface="+mn-ea"/>
                <a:cs typeface="+mn-cs"/>
              </a:rPr>
              <a:t>. Впервые </a:t>
            </a:r>
            <a:r>
              <a:rPr lang="ru-RU" sz="1200" b="0" i="1" kern="1200" dirty="0" smtClean="0">
                <a:solidFill>
                  <a:schemeClr val="tx1"/>
                </a:solidFill>
                <a:effectLst/>
                <a:latin typeface="+mn-lt"/>
                <a:ea typeface="+mn-ea"/>
                <a:cs typeface="+mn-cs"/>
              </a:rPr>
              <a:t>SMB </a:t>
            </a:r>
            <a:r>
              <a:rPr lang="ru-RU" sz="1200" b="0" i="1" kern="1200" dirty="0" err="1" smtClean="0">
                <a:solidFill>
                  <a:schemeClr val="tx1"/>
                </a:solidFill>
                <a:effectLst/>
                <a:latin typeface="+mn-lt"/>
                <a:ea typeface="+mn-ea"/>
                <a:cs typeface="+mn-cs"/>
              </a:rPr>
              <a:t>Signing</a:t>
            </a:r>
            <a:r>
              <a:rPr lang="ru-RU" sz="1200" b="0" i="0" kern="1200" dirty="0" smtClean="0">
                <a:solidFill>
                  <a:schemeClr val="tx1"/>
                </a:solidFill>
                <a:effectLst/>
                <a:latin typeface="+mn-lt"/>
                <a:ea typeface="+mn-ea"/>
                <a:cs typeface="+mn-cs"/>
              </a:rPr>
              <a:t> появился в </a:t>
            </a:r>
            <a:r>
              <a:rPr lang="ru-RU" sz="1200" b="0" i="1" kern="1200" dirty="0" err="1" smtClean="0">
                <a:solidFill>
                  <a:schemeClr val="tx1"/>
                </a:solidFill>
                <a:effectLst/>
                <a:latin typeface="+mn-lt"/>
                <a:ea typeface="+mn-ea"/>
                <a:cs typeface="+mn-cs"/>
              </a:rPr>
              <a:t>Windows</a:t>
            </a:r>
            <a:r>
              <a:rPr lang="ru-RU" sz="1200" b="0" i="1" kern="1200" dirty="0" smtClean="0">
                <a:solidFill>
                  <a:schemeClr val="tx1"/>
                </a:solidFill>
                <a:effectLst/>
                <a:latin typeface="+mn-lt"/>
                <a:ea typeface="+mn-ea"/>
                <a:cs typeface="+mn-cs"/>
              </a:rPr>
              <a:t> NT 4.0 SP3 и </a:t>
            </a:r>
            <a:r>
              <a:rPr lang="ru-RU" sz="1200" b="0" i="1" kern="1200" dirty="0" err="1" smtClean="0">
                <a:solidFill>
                  <a:schemeClr val="tx1"/>
                </a:solidFill>
                <a:effectLst/>
                <a:latin typeface="+mn-lt"/>
                <a:ea typeface="+mn-ea"/>
                <a:cs typeface="+mn-cs"/>
              </a:rPr>
              <a:t>Windows</a:t>
            </a:r>
            <a:r>
              <a:rPr lang="ru-RU" sz="1200" b="0" i="1" kern="1200" dirty="0" smtClean="0">
                <a:solidFill>
                  <a:schemeClr val="tx1"/>
                </a:solidFill>
                <a:effectLst/>
                <a:latin typeface="+mn-lt"/>
                <a:ea typeface="+mn-ea"/>
                <a:cs typeface="+mn-cs"/>
              </a:rPr>
              <a:t> 98.</a:t>
            </a:r>
            <a:endParaRPr lang="ru-RU" sz="1200" b="0" i="0" kern="1200" dirty="0" smtClean="0">
              <a:solidFill>
                <a:schemeClr val="tx1"/>
              </a:solidFill>
              <a:effectLst/>
              <a:latin typeface="+mn-lt"/>
              <a:ea typeface="+mn-ea"/>
              <a:cs typeface="+mn-cs"/>
            </a:endParaRPr>
          </a:p>
          <a:p>
            <a:pPr fontAlgn="base"/>
            <a:r>
              <a:rPr lang="ru-RU" sz="1200" b="0" i="1" kern="1200" dirty="0" smtClean="0">
                <a:solidFill>
                  <a:schemeClr val="tx1"/>
                </a:solidFill>
                <a:effectLst/>
                <a:latin typeface="+mn-lt"/>
                <a:ea typeface="+mn-ea"/>
                <a:cs typeface="+mn-cs"/>
              </a:rPr>
              <a:t>SMB </a:t>
            </a:r>
            <a:r>
              <a:rPr lang="ru-RU" sz="1200" b="0" i="1" kern="1200" dirty="0" err="1" smtClean="0">
                <a:solidFill>
                  <a:schemeClr val="tx1"/>
                </a:solidFill>
                <a:effectLst/>
                <a:latin typeface="+mn-lt"/>
                <a:ea typeface="+mn-ea"/>
                <a:cs typeface="+mn-cs"/>
              </a:rPr>
              <a:t>Signing</a:t>
            </a:r>
            <a:r>
              <a:rPr lang="ru-RU" sz="1200" b="0" i="0" kern="1200" dirty="0" smtClean="0">
                <a:solidFill>
                  <a:schemeClr val="tx1"/>
                </a:solidFill>
                <a:effectLst/>
                <a:latin typeface="+mn-lt"/>
                <a:ea typeface="+mn-ea"/>
                <a:cs typeface="+mn-cs"/>
              </a:rPr>
              <a:t> предоставляет два улучшения для протокола SMB:</a:t>
            </a:r>
          </a:p>
          <a:p>
            <a:pPr fontAlgn="base"/>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Взаимная аутентификация</a:t>
            </a:r>
          </a:p>
          <a:p>
            <a:pPr fontAlgn="base"/>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Аутентификация сообщений</a:t>
            </a:r>
          </a:p>
          <a:p>
            <a:pPr fontAlgn="base"/>
            <a:r>
              <a:rPr lang="ru-RU" sz="1200" b="0" i="0" kern="1200" dirty="0" smtClean="0">
                <a:solidFill>
                  <a:schemeClr val="tx1"/>
                </a:solidFill>
                <a:effectLst/>
                <a:latin typeface="+mn-lt"/>
                <a:ea typeface="+mn-ea"/>
                <a:cs typeface="+mn-cs"/>
              </a:rPr>
              <a:t>Эти преимущества достигаются путем добавления в </a:t>
            </a:r>
            <a:r>
              <a:rPr lang="ru-RU" sz="1200" b="0" i="1" kern="1200" dirty="0" smtClean="0">
                <a:solidFill>
                  <a:schemeClr val="tx1"/>
                </a:solidFill>
                <a:effectLst/>
                <a:latin typeface="+mn-lt"/>
                <a:ea typeface="+mn-ea"/>
                <a:cs typeface="+mn-cs"/>
              </a:rPr>
              <a:t>SMB</a:t>
            </a:r>
            <a:r>
              <a:rPr lang="ru-RU" sz="1200" b="0" i="0" kern="1200" dirty="0" smtClean="0">
                <a:solidFill>
                  <a:schemeClr val="tx1"/>
                </a:solidFill>
                <a:effectLst/>
                <a:latin typeface="+mn-lt"/>
                <a:ea typeface="+mn-ea"/>
                <a:cs typeface="+mn-cs"/>
              </a:rPr>
              <a:t> пакет цифровой подписи.</a:t>
            </a:r>
          </a:p>
          <a:p>
            <a:pPr fontAlgn="base"/>
            <a:r>
              <a:rPr lang="ru-RU" sz="1200" b="0" i="0" kern="1200" dirty="0" smtClean="0">
                <a:solidFill>
                  <a:schemeClr val="tx1"/>
                </a:solidFill>
                <a:effectLst/>
                <a:latin typeface="+mn-lt"/>
                <a:ea typeface="+mn-ea"/>
                <a:cs typeface="+mn-cs"/>
              </a:rPr>
              <a:t>Включение </a:t>
            </a:r>
            <a:r>
              <a:rPr lang="ru-RU" sz="1200" b="0" i="1" kern="1200" dirty="0" smtClean="0">
                <a:solidFill>
                  <a:schemeClr val="tx1"/>
                </a:solidFill>
                <a:effectLst/>
                <a:latin typeface="+mn-lt"/>
                <a:ea typeface="+mn-ea"/>
                <a:cs typeface="+mn-cs"/>
              </a:rPr>
              <a:t>ж</a:t>
            </a:r>
            <a:r>
              <a:rPr lang="ru-RU" sz="1200" b="0" i="0" kern="1200" dirty="0" smtClean="0">
                <a:solidFill>
                  <a:schemeClr val="tx1"/>
                </a:solidFill>
                <a:effectLst/>
                <a:latin typeface="+mn-lt"/>
                <a:ea typeface="+mn-ea"/>
                <a:cs typeface="+mn-cs"/>
              </a:rPr>
              <a:t> приводит к увеличению нагрузку, что может привести к снижению производительности передачи сетевого трафика на 10-15%.</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49</a:t>
            </a:fld>
            <a:endParaRPr lang="ru-RU"/>
          </a:p>
        </p:txBody>
      </p:sp>
    </p:spTree>
    <p:extLst>
      <p:ext uri="{BB962C8B-B14F-4D97-AF65-F5344CB8AC3E}">
        <p14:creationId xmlns:p14="http://schemas.microsoft.com/office/powerpoint/2010/main" val="3248312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1" i="0" kern="1200" dirty="0" smtClean="0">
                <a:solidFill>
                  <a:schemeClr val="tx1"/>
                </a:solidFill>
                <a:effectLst/>
                <a:latin typeface="+mn-lt"/>
                <a:ea typeface="+mn-ea"/>
                <a:cs typeface="+mn-cs"/>
              </a:rPr>
              <a:t>Принцип работы:</a:t>
            </a:r>
          </a:p>
          <a:p>
            <a:pPr fontAlgn="base"/>
            <a:r>
              <a:rPr lang="en-US" sz="1200" b="0" i="0" kern="1200" dirty="0" smtClean="0">
                <a:solidFill>
                  <a:schemeClr val="tx1"/>
                </a:solidFill>
                <a:effectLst/>
                <a:latin typeface="+mn-lt"/>
                <a:ea typeface="+mn-ea"/>
                <a:cs typeface="+mn-cs"/>
              </a:rPr>
              <a:t>1.</a:t>
            </a:r>
            <a:r>
              <a:rPr lang="en-US"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Клиент соединяется с сервером, делается запрос на использование SMB </a:t>
            </a:r>
            <a:r>
              <a:rPr lang="ru-RU" sz="1200" b="0" i="0" kern="1200" dirty="0" err="1" smtClean="0">
                <a:solidFill>
                  <a:schemeClr val="tx1"/>
                </a:solidFill>
                <a:effectLst/>
                <a:latin typeface="+mn-lt"/>
                <a:ea typeface="+mn-ea"/>
                <a:cs typeface="+mn-cs"/>
              </a:rPr>
              <a:t>Signing</a:t>
            </a:r>
            <a:endParaRPr lang="ru-RU"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2. </a:t>
            </a:r>
            <a:r>
              <a:rPr lang="ru-RU" sz="1200" b="0" i="0" kern="1200" dirty="0" smtClean="0">
                <a:solidFill>
                  <a:schemeClr val="tx1"/>
                </a:solidFill>
                <a:effectLst/>
                <a:latin typeface="+mn-lt"/>
                <a:ea typeface="+mn-ea"/>
                <a:cs typeface="+mn-cs"/>
              </a:rPr>
              <a:t>Сервер отвечает на соединение, что можно использовать SMB </a:t>
            </a:r>
            <a:r>
              <a:rPr lang="ru-RU" sz="1200" b="0" i="0" kern="1200" dirty="0" err="1" smtClean="0">
                <a:solidFill>
                  <a:schemeClr val="tx1"/>
                </a:solidFill>
                <a:effectLst/>
                <a:latin typeface="+mn-lt"/>
                <a:ea typeface="+mn-ea"/>
                <a:cs typeface="+mn-cs"/>
              </a:rPr>
              <a:t>Signing</a:t>
            </a:r>
            <a:endParaRPr lang="ru-RU"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3. </a:t>
            </a:r>
            <a:r>
              <a:rPr lang="ru-RU" sz="1200" b="0" i="0" kern="1200" dirty="0" smtClean="0">
                <a:solidFill>
                  <a:schemeClr val="tx1"/>
                </a:solidFill>
                <a:effectLst/>
                <a:latin typeface="+mn-lt"/>
                <a:ea typeface="+mn-ea"/>
                <a:cs typeface="+mn-cs"/>
              </a:rPr>
              <a:t>Клиент делает новый запрос, куда включает NTLM/NTLM v2 данные или билет от </a:t>
            </a:r>
            <a:r>
              <a:rPr lang="ru-RU" sz="1200" b="0" i="0" kern="1200" dirty="0" err="1" smtClean="0">
                <a:solidFill>
                  <a:schemeClr val="tx1"/>
                </a:solidFill>
                <a:effectLst/>
                <a:latin typeface="+mn-lt"/>
                <a:ea typeface="+mn-ea"/>
                <a:cs typeface="+mn-cs"/>
              </a:rPr>
              <a:t>Kerberos</a:t>
            </a:r>
            <a:r>
              <a:rPr lang="ru-RU" sz="1200" b="0" i="0" kern="1200" dirty="0" smtClean="0">
                <a:solidFill>
                  <a:schemeClr val="tx1"/>
                </a:solidFill>
                <a:effectLst/>
                <a:latin typeface="+mn-lt"/>
                <a:ea typeface="+mn-ea"/>
                <a:cs typeface="+mn-cs"/>
              </a:rPr>
              <a:t> и отправляет серверу. </a:t>
            </a:r>
            <a:r>
              <a:rPr lang="ru-RU" sz="1200" b="0" i="1" kern="1200" dirty="0" smtClean="0">
                <a:solidFill>
                  <a:schemeClr val="tx1"/>
                </a:solidFill>
                <a:effectLst/>
                <a:latin typeface="+mn-lt"/>
                <a:ea typeface="+mn-ea"/>
                <a:cs typeface="+mn-cs"/>
              </a:rPr>
              <a:t>После данного этапа каждый последующий пакет имеет +1 к последовательности. Таким образом можно отслеживать, что нет вмешательства в пакеты отправляемые между клиентом и сервером</a:t>
            </a:r>
            <a:endParaRPr lang="ru-RU"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4. </a:t>
            </a:r>
            <a:r>
              <a:rPr lang="ru-RU" sz="1200" b="0" i="0" kern="1200" dirty="0" smtClean="0">
                <a:solidFill>
                  <a:schemeClr val="tx1"/>
                </a:solidFill>
                <a:effectLst/>
                <a:latin typeface="+mn-lt"/>
                <a:ea typeface="+mn-ea"/>
                <a:cs typeface="+mn-cs"/>
              </a:rPr>
              <a:t>Устанавливается номер последовательности равный 1. Генерируется цифровая подпись, путем сложения сессионного ключа (например, взятого из билета </a:t>
            </a:r>
            <a:r>
              <a:rPr lang="ru-RU" sz="1200" b="0" i="0" kern="1200" dirty="0" err="1" smtClean="0">
                <a:solidFill>
                  <a:schemeClr val="tx1"/>
                </a:solidFill>
                <a:effectLst/>
                <a:latin typeface="+mn-lt"/>
                <a:ea typeface="+mn-ea"/>
                <a:cs typeface="+mn-cs"/>
              </a:rPr>
              <a:t>kerberos`a</a:t>
            </a:r>
            <a:r>
              <a:rPr lang="ru-RU" sz="1200" b="0" i="0" kern="1200" dirty="0" smtClean="0">
                <a:solidFill>
                  <a:schemeClr val="tx1"/>
                </a:solidFill>
                <a:effectLst/>
                <a:latin typeface="+mn-lt"/>
                <a:ea typeface="+mn-ea"/>
                <a:cs typeface="+mn-cs"/>
              </a:rPr>
              <a:t>) и SMB пакета, и от него берется MD5/SHA-256 </a:t>
            </a:r>
            <a:r>
              <a:rPr lang="ru-RU" sz="1200" b="0" i="0" kern="1200" dirty="0" err="1" smtClean="0">
                <a:solidFill>
                  <a:schemeClr val="tx1"/>
                </a:solidFill>
                <a:effectLst/>
                <a:latin typeface="+mn-lt"/>
                <a:ea typeface="+mn-ea"/>
                <a:cs typeface="+mn-cs"/>
              </a:rPr>
              <a:t>хэш</a:t>
            </a:r>
            <a:r>
              <a:rPr lang="ru-RU" sz="1200" b="0" i="0" kern="1200" dirty="0" smtClean="0">
                <a:solidFill>
                  <a:schemeClr val="tx1"/>
                </a:solidFill>
                <a:effectLst/>
                <a:latin typeface="+mn-lt"/>
                <a:ea typeface="+mn-ea"/>
                <a:cs typeface="+mn-cs"/>
              </a:rPr>
              <a:t> сумма и помещается в поле </a:t>
            </a:r>
            <a:r>
              <a:rPr lang="ru-RU" sz="1200" b="0" i="0" kern="1200" dirty="0" err="1" smtClean="0">
                <a:solidFill>
                  <a:schemeClr val="tx1"/>
                </a:solidFill>
                <a:effectLst/>
                <a:latin typeface="+mn-lt"/>
                <a:ea typeface="+mn-ea"/>
                <a:cs typeface="+mn-cs"/>
              </a:rPr>
              <a:t>SecuritySignature</a:t>
            </a:r>
            <a:r>
              <a:rPr lang="ru-RU" sz="1200" b="0" i="0" kern="1200" dirty="0" smtClean="0">
                <a:solidFill>
                  <a:schemeClr val="tx1"/>
                </a:solidFill>
                <a:effectLst/>
                <a:latin typeface="+mn-lt"/>
                <a:ea typeface="+mn-ea"/>
                <a:cs typeface="+mn-cs"/>
              </a:rPr>
              <a:t>.</a:t>
            </a:r>
            <a:r>
              <a:rPr lang="ru-RU" sz="1200" b="0" i="1" kern="1200" dirty="0" smtClean="0">
                <a:solidFill>
                  <a:schemeClr val="tx1"/>
                </a:solidFill>
                <a:effectLst/>
                <a:latin typeface="+mn-lt"/>
                <a:ea typeface="+mn-ea"/>
                <a:cs typeface="+mn-cs"/>
              </a:rPr>
              <a:t> После этого последовательность увеличивается на единицу, т.е. теперь равно двум (2)</a:t>
            </a:r>
            <a:endParaRPr lang="ru-RU"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5. </a:t>
            </a:r>
            <a:r>
              <a:rPr lang="ru-RU" sz="1200" b="0" i="0" kern="1200" dirty="0" smtClean="0">
                <a:solidFill>
                  <a:schemeClr val="tx1"/>
                </a:solidFill>
                <a:effectLst/>
                <a:latin typeface="+mn-lt"/>
                <a:ea typeface="+mn-ea"/>
                <a:cs typeface="+mn-cs"/>
              </a:rPr>
              <a:t>Клиент получает пакет и выполняет действия аналогичные п.4, только со своим сессионным ключом. Если значения совпадут, то пакет считается нормальным (иначе отбрасывается).</a:t>
            </a:r>
          </a:p>
          <a:p>
            <a:pPr fontAlgn="base"/>
            <a:r>
              <a:rPr lang="en-US" sz="1200" b="0" i="0" kern="1200" dirty="0" smtClean="0">
                <a:solidFill>
                  <a:schemeClr val="tx1"/>
                </a:solidFill>
                <a:effectLst/>
                <a:latin typeface="+mn-lt"/>
                <a:ea typeface="+mn-ea"/>
                <a:cs typeface="+mn-cs"/>
              </a:rPr>
              <a:t>6. </a:t>
            </a:r>
            <a:r>
              <a:rPr lang="ru-RU" sz="1200" b="0" i="0" kern="1200" dirty="0" smtClean="0">
                <a:solidFill>
                  <a:schemeClr val="tx1"/>
                </a:solidFill>
                <a:effectLst/>
                <a:latin typeface="+mn-lt"/>
                <a:ea typeface="+mn-ea"/>
                <a:cs typeface="+mn-cs"/>
              </a:rPr>
              <a:t>После этого общение происходит с цифровой подписью, т.е. теперь пакеты проверяются.</a:t>
            </a:r>
          </a:p>
          <a:p>
            <a:pPr fontAlgn="base"/>
            <a:endParaRPr lang="en-US" sz="1200" b="0" i="0" kern="1200" dirty="0" smtClean="0">
              <a:solidFill>
                <a:schemeClr val="tx1"/>
              </a:solidFill>
              <a:effectLst/>
              <a:latin typeface="+mn-lt"/>
              <a:ea typeface="+mn-ea"/>
              <a:cs typeface="+mn-cs"/>
            </a:endParaRPr>
          </a:p>
          <a:p>
            <a:pPr fontAlgn="base"/>
            <a:r>
              <a:rPr lang="ru-RU" sz="1200" b="0" i="0" kern="1200" dirty="0" smtClean="0">
                <a:solidFill>
                  <a:schemeClr val="tx1"/>
                </a:solidFill>
                <a:effectLst/>
                <a:latin typeface="+mn-lt"/>
                <a:ea typeface="+mn-ea"/>
                <a:cs typeface="+mn-cs"/>
              </a:rPr>
              <a:t>Т.к. сессионный ключ в открытом виде не пересылается, то становится довольно проблематично, а главное в короткие сроки, отгадать этот самой ключ и подменять его. Таким вот простым образом достигается безопасность передачи трафика.</a:t>
            </a:r>
          </a:p>
          <a:p>
            <a:pPr fontAlgn="base"/>
            <a:r>
              <a:rPr lang="ru-RU" sz="1200" kern="1200" dirty="0" smtClean="0">
                <a:solidFill>
                  <a:schemeClr val="tx1"/>
                </a:solidFill>
                <a:effectLst/>
                <a:latin typeface="+mn-lt"/>
                <a:ea typeface="+mn-ea"/>
                <a:cs typeface="+mn-cs"/>
              </a:rPr>
              <a:t>Так же есть реализация </a:t>
            </a:r>
            <a:r>
              <a:rPr lang="ru-RU" sz="1200" kern="1200" dirty="0" err="1" smtClean="0">
                <a:solidFill>
                  <a:schemeClr val="tx1"/>
                </a:solidFill>
                <a:effectLst/>
                <a:latin typeface="+mn-lt"/>
                <a:ea typeface="+mn-ea"/>
                <a:cs typeface="+mn-cs"/>
              </a:rPr>
              <a:t>IPSec</a:t>
            </a:r>
            <a:r>
              <a:rPr lang="ru-RU" sz="1200" kern="1200" dirty="0" smtClean="0">
                <a:solidFill>
                  <a:schemeClr val="tx1"/>
                </a:solidFill>
                <a:effectLst/>
                <a:latin typeface="+mn-lt"/>
                <a:ea typeface="+mn-ea"/>
                <a:cs typeface="+mn-cs"/>
              </a:rPr>
              <a:t>, в котором защищаются сами пакеты IP. </a:t>
            </a:r>
            <a:r>
              <a:rPr lang="ru-RU" sz="1200" kern="1200" dirty="0" err="1" smtClean="0">
                <a:solidFill>
                  <a:schemeClr val="tx1"/>
                </a:solidFill>
                <a:effectLst/>
                <a:latin typeface="+mn-lt"/>
                <a:ea typeface="+mn-ea"/>
                <a:cs typeface="+mn-cs"/>
              </a:rPr>
              <a:t>IPSec</a:t>
            </a:r>
            <a:r>
              <a:rPr lang="ru-RU" sz="1200" kern="1200" dirty="0" smtClean="0">
                <a:solidFill>
                  <a:schemeClr val="tx1"/>
                </a:solidFill>
                <a:effectLst/>
                <a:latin typeface="+mn-lt"/>
                <a:ea typeface="+mn-ea"/>
                <a:cs typeface="+mn-cs"/>
              </a:rPr>
              <a:t> может работать с любым вышестоящим (в модели OSI) протоколом, в том числе и с SMB. Отличает </a:t>
            </a:r>
            <a:r>
              <a:rPr lang="ru-RU" sz="1200" i="1" kern="1200" dirty="0" smtClean="0">
                <a:solidFill>
                  <a:schemeClr val="tx1"/>
                </a:solidFill>
                <a:effectLst/>
                <a:latin typeface="+mn-lt"/>
                <a:ea typeface="+mn-ea"/>
                <a:cs typeface="+mn-cs"/>
              </a:rPr>
              <a:t>SMB </a:t>
            </a:r>
            <a:r>
              <a:rPr lang="ru-RU" sz="1200" i="1" kern="1200" dirty="0" err="1" smtClean="0">
                <a:solidFill>
                  <a:schemeClr val="tx1"/>
                </a:solidFill>
                <a:effectLst/>
                <a:latin typeface="+mn-lt"/>
                <a:ea typeface="+mn-ea"/>
                <a:cs typeface="+mn-cs"/>
              </a:rPr>
              <a:t>Signing</a:t>
            </a:r>
            <a:r>
              <a:rPr lang="ru-RU" sz="1200" i="1" kern="1200" dirty="0" smtClean="0">
                <a:solidFill>
                  <a:schemeClr val="tx1"/>
                </a:solidFill>
                <a:effectLst/>
                <a:latin typeface="+mn-lt"/>
                <a:ea typeface="+mn-ea"/>
                <a:cs typeface="+mn-cs"/>
              </a:rPr>
              <a:t> от </a:t>
            </a:r>
            <a:r>
              <a:rPr lang="ru-RU" sz="1200" i="1" kern="1200" dirty="0" err="1" smtClean="0">
                <a:solidFill>
                  <a:schemeClr val="tx1"/>
                </a:solidFill>
                <a:effectLst/>
                <a:latin typeface="+mn-lt"/>
                <a:ea typeface="+mn-ea"/>
                <a:cs typeface="+mn-cs"/>
              </a:rPr>
              <a:t>IPSec</a:t>
            </a:r>
            <a:r>
              <a:rPr lang="ru-RU"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уровни на которых происходит защита. В бонус </a:t>
            </a:r>
            <a:r>
              <a:rPr lang="ru-RU" sz="1200" kern="1200" dirty="0" err="1" smtClean="0">
                <a:solidFill>
                  <a:schemeClr val="tx1"/>
                </a:solidFill>
                <a:effectLst/>
                <a:latin typeface="+mn-lt"/>
                <a:ea typeface="+mn-ea"/>
                <a:cs typeface="+mn-cs"/>
              </a:rPr>
              <a:t>IPSec</a:t>
            </a:r>
            <a:r>
              <a:rPr lang="ru-RU" sz="1200" kern="1200" dirty="0" smtClean="0">
                <a:solidFill>
                  <a:schemeClr val="tx1"/>
                </a:solidFill>
                <a:effectLst/>
                <a:latin typeface="+mn-lt"/>
                <a:ea typeface="+mn-ea"/>
                <a:cs typeface="+mn-cs"/>
              </a:rPr>
              <a:t>: может не только подписывать трафик, но и защищать его от свободного </a:t>
            </a:r>
            <a:r>
              <a:rPr lang="ru-RU" sz="1200" kern="1200" dirty="0" err="1" smtClean="0">
                <a:solidFill>
                  <a:schemeClr val="tx1"/>
                </a:solidFill>
                <a:effectLst/>
                <a:latin typeface="+mn-lt"/>
                <a:ea typeface="+mn-ea"/>
                <a:cs typeface="+mn-cs"/>
              </a:rPr>
              <a:t>снифинга</a:t>
            </a:r>
            <a:r>
              <a:rPr lang="ru-RU" sz="1200" kern="1200" dirty="0" smtClean="0">
                <a:solidFill>
                  <a:schemeClr val="tx1"/>
                </a:solidFill>
                <a:effectLst/>
                <a:latin typeface="+mn-lt"/>
                <a:ea typeface="+mn-ea"/>
                <a:cs typeface="+mn-cs"/>
              </a:rPr>
              <a:t>. Достигается путем шифрации сессионным ключом.</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50</a:t>
            </a:fld>
            <a:endParaRPr lang="ru-RU"/>
          </a:p>
        </p:txBody>
      </p:sp>
    </p:spTree>
    <p:extLst>
      <p:ext uri="{BB962C8B-B14F-4D97-AF65-F5344CB8AC3E}">
        <p14:creationId xmlns:p14="http://schemas.microsoft.com/office/powerpoint/2010/main" val="42002456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0" i="0" kern="1200" dirty="0" smtClean="0">
                <a:solidFill>
                  <a:schemeClr val="tx1"/>
                </a:solidFill>
                <a:effectLst/>
                <a:latin typeface="+mn-lt"/>
                <a:ea typeface="+mn-ea"/>
                <a:cs typeface="+mn-cs"/>
              </a:rPr>
              <a:t>Существует два вида уровня доступа:</a:t>
            </a:r>
          </a:p>
          <a:p>
            <a:pPr fontAlgn="base"/>
            <a:r>
              <a:rPr lang="ru-RU" sz="1200" b="0" i="1" kern="1200" dirty="0" err="1" smtClean="0">
                <a:solidFill>
                  <a:schemeClr val="tx1"/>
                </a:solidFill>
                <a:effectLst/>
                <a:latin typeface="+mn-lt"/>
                <a:ea typeface="+mn-ea"/>
                <a:cs typeface="+mn-cs"/>
              </a:rPr>
              <a:t>User-Level</a:t>
            </a:r>
            <a:r>
              <a:rPr lang="ru-RU" sz="1200" b="0" i="0" kern="1200" dirty="0" smtClean="0">
                <a:solidFill>
                  <a:schemeClr val="tx1"/>
                </a:solidFill>
                <a:effectLst/>
                <a:latin typeface="+mn-lt"/>
                <a:ea typeface="+mn-ea"/>
                <a:cs typeface="+mn-cs"/>
              </a:rPr>
              <a:t> – Этот уровень отвечает за аутентификации при подключении к серверу, т.е. когда клиент пытается подключиться к серверу он отсылается свои данные для аутентификации (возможно использование анонимного доступа, тогда любой имеет доступ к серверу). Если аутентификация прошла успешно, то клиента допускают до сервера </a:t>
            </a:r>
            <a:r>
              <a:rPr lang="ru-RU" sz="1200" b="0" i="1" kern="1200" dirty="0" smtClean="0">
                <a:solidFill>
                  <a:schemeClr val="tx1"/>
                </a:solidFill>
                <a:effectLst/>
                <a:latin typeface="+mn-lt"/>
                <a:ea typeface="+mn-ea"/>
                <a:cs typeface="+mn-cs"/>
              </a:rPr>
              <a:t>(в обычной жизни это выглядит как отображение общедоступных папок в сетевом окружении, при </a:t>
            </a:r>
            <a:r>
              <a:rPr lang="ru-RU" sz="1200" b="0" i="1" kern="1200" dirty="0" err="1" smtClean="0">
                <a:solidFill>
                  <a:schemeClr val="tx1"/>
                </a:solidFill>
                <a:effectLst/>
                <a:latin typeface="+mn-lt"/>
                <a:ea typeface="+mn-ea"/>
                <a:cs typeface="+mn-cs"/>
              </a:rPr>
              <a:t>заходе,например</a:t>
            </a:r>
            <a:r>
              <a:rPr lang="ru-RU" sz="1200" b="0" i="1" kern="1200" dirty="0" smtClean="0">
                <a:solidFill>
                  <a:schemeClr val="tx1"/>
                </a:solidFill>
                <a:effectLst/>
                <a:latin typeface="+mn-lt"/>
                <a:ea typeface="+mn-ea"/>
                <a:cs typeface="+mn-cs"/>
              </a:rPr>
              <a:t>, \\FF-srv01.inadmin.local).</a:t>
            </a:r>
            <a:r>
              <a:rPr lang="ru-RU" sz="1200" b="0" i="0" kern="1200" dirty="0" smtClean="0">
                <a:solidFill>
                  <a:schemeClr val="tx1"/>
                </a:solidFill>
                <a:effectLst/>
                <a:latin typeface="+mn-lt"/>
                <a:ea typeface="+mn-ea"/>
                <a:cs typeface="+mn-cs"/>
              </a:rPr>
              <a:t> Иначе он просто не сможет подключиться до сервера.</a:t>
            </a:r>
          </a:p>
          <a:p>
            <a:pPr fontAlgn="base"/>
            <a:r>
              <a:rPr lang="ru-RU" sz="1200" b="0" i="0" kern="1200" dirty="0" err="1" smtClean="0">
                <a:solidFill>
                  <a:schemeClr val="tx1"/>
                </a:solidFill>
                <a:effectLst/>
                <a:latin typeface="+mn-lt"/>
                <a:ea typeface="+mn-ea"/>
                <a:cs typeface="+mn-cs"/>
              </a:rPr>
              <a:t>Share-level</a:t>
            </a:r>
            <a:r>
              <a:rPr lang="ru-RU" sz="1200" b="0" i="0" kern="1200" dirty="0" smtClean="0">
                <a:solidFill>
                  <a:schemeClr val="tx1"/>
                </a:solidFill>
                <a:effectLst/>
                <a:latin typeface="+mn-lt"/>
                <a:ea typeface="+mn-ea"/>
                <a:cs typeface="+mn-cs"/>
              </a:rPr>
              <a:t> – Это уровень доступа, определяемые индивидуально для каждой общедоступной папки. Например, не все пользователи имеют доступ к </a:t>
            </a:r>
            <a:r>
              <a:rPr lang="ru-RU" sz="1200" b="0" i="1" kern="1200" dirty="0" smtClean="0">
                <a:solidFill>
                  <a:schemeClr val="tx1"/>
                </a:solidFill>
                <a:effectLst/>
                <a:latin typeface="+mn-lt"/>
                <a:ea typeface="+mn-ea"/>
                <a:cs typeface="+mn-cs"/>
              </a:rPr>
              <a:t>“Папка1”</a:t>
            </a:r>
            <a:r>
              <a:rPr lang="ru-RU" sz="1200" b="0" i="0" kern="1200" dirty="0" smtClean="0">
                <a:solidFill>
                  <a:schemeClr val="tx1"/>
                </a:solidFill>
                <a:effectLst/>
                <a:latin typeface="+mn-lt"/>
                <a:ea typeface="+mn-ea"/>
                <a:cs typeface="+mn-cs"/>
              </a:rPr>
              <a:t>, но при этом имеют доступ к папке </a:t>
            </a:r>
            <a:r>
              <a:rPr lang="ru-RU" sz="1200" b="0" i="1" kern="1200" dirty="0" smtClean="0">
                <a:solidFill>
                  <a:schemeClr val="tx1"/>
                </a:solidFill>
                <a:effectLst/>
                <a:latin typeface="+mn-lt"/>
                <a:ea typeface="+mn-ea"/>
                <a:cs typeface="+mn-cs"/>
              </a:rPr>
              <a:t>“Общие Документы”.</a:t>
            </a:r>
            <a:endParaRPr lang="ru-RU" sz="1200" b="0" i="0" kern="1200" dirty="0" smtClean="0">
              <a:solidFill>
                <a:schemeClr val="tx1"/>
              </a:solidFill>
              <a:effectLst/>
              <a:latin typeface="+mn-lt"/>
              <a:ea typeface="+mn-ea"/>
              <a:cs typeface="+mn-cs"/>
            </a:endParaRPr>
          </a:p>
          <a:p>
            <a:pPr fontAlgn="base"/>
            <a:r>
              <a:rPr lang="ru-RU" sz="1200" b="0" i="0" kern="1200" dirty="0" smtClean="0">
                <a:solidFill>
                  <a:schemeClr val="tx1"/>
                </a:solidFill>
                <a:effectLst/>
                <a:latin typeface="+mn-lt"/>
                <a:ea typeface="+mn-ea"/>
                <a:cs typeface="+mn-cs"/>
              </a:rPr>
              <a:t>Таким образом мы получаем, что сначала работает </a:t>
            </a:r>
            <a:r>
              <a:rPr lang="ru-RU" sz="1200" b="0" i="1" kern="1200" dirty="0" err="1" smtClean="0">
                <a:solidFill>
                  <a:schemeClr val="tx1"/>
                </a:solidFill>
                <a:effectLst/>
                <a:latin typeface="+mn-lt"/>
                <a:ea typeface="+mn-ea"/>
                <a:cs typeface="+mn-cs"/>
              </a:rPr>
              <a:t>User-Level</a:t>
            </a:r>
            <a:r>
              <a:rPr lang="ru-RU" sz="1200" b="0" i="0" kern="1200" dirty="0" smtClean="0">
                <a:solidFill>
                  <a:schemeClr val="tx1"/>
                </a:solidFill>
                <a:effectLst/>
                <a:latin typeface="+mn-lt"/>
                <a:ea typeface="+mn-ea"/>
                <a:cs typeface="+mn-cs"/>
              </a:rPr>
              <a:t>, а потом уже </a:t>
            </a:r>
            <a:r>
              <a:rPr lang="ru-RU" sz="1200" b="0" i="1" kern="1200" dirty="0" err="1" smtClean="0">
                <a:solidFill>
                  <a:schemeClr val="tx1"/>
                </a:solidFill>
                <a:effectLst/>
                <a:latin typeface="+mn-lt"/>
                <a:ea typeface="+mn-ea"/>
                <a:cs typeface="+mn-cs"/>
              </a:rPr>
              <a:t>Share-Level</a:t>
            </a:r>
            <a:r>
              <a:rPr lang="ru-RU" sz="1200" b="0" i="0" kern="1200" dirty="0" smtClean="0">
                <a:solidFill>
                  <a:schemeClr val="tx1"/>
                </a:solidFill>
                <a:effectLst/>
                <a:latin typeface="+mn-lt"/>
                <a:ea typeface="+mn-ea"/>
                <a:cs typeface="+mn-cs"/>
              </a:rPr>
              <a:t>, при условии, что клиент смог пройти аутентификацию на </a:t>
            </a:r>
            <a:r>
              <a:rPr lang="ru-RU" sz="1200" b="0" i="1" kern="1200" dirty="0" err="1" smtClean="0">
                <a:solidFill>
                  <a:schemeClr val="tx1"/>
                </a:solidFill>
                <a:effectLst/>
                <a:latin typeface="+mn-lt"/>
                <a:ea typeface="+mn-ea"/>
                <a:cs typeface="+mn-cs"/>
              </a:rPr>
              <a:t>User-Level</a:t>
            </a:r>
            <a:r>
              <a:rPr lang="ru-RU"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51</a:t>
            </a:fld>
            <a:endParaRPr lang="ru-RU"/>
          </a:p>
        </p:txBody>
      </p:sp>
    </p:spTree>
    <p:extLst>
      <p:ext uri="{BB962C8B-B14F-4D97-AF65-F5344CB8AC3E}">
        <p14:creationId xmlns:p14="http://schemas.microsoft.com/office/powerpoint/2010/main" val="265848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Помимо IP-адреса, DHCP также может сообщать клиенту дополнительные параметры, необходимые для нормальной работы в сети. Эти параметры называются </a:t>
            </a:r>
            <a:r>
              <a:rPr lang="ru-RU" sz="1200" b="0" i="1" kern="1200" dirty="0" smtClean="0">
                <a:solidFill>
                  <a:schemeClr val="tx1"/>
                </a:solidFill>
                <a:effectLst/>
                <a:latin typeface="+mn-lt"/>
                <a:ea typeface="+mn-ea"/>
                <a:cs typeface="+mn-cs"/>
              </a:rPr>
              <a:t>опциями DHCP</a:t>
            </a:r>
            <a:r>
              <a:rPr lang="ru-RU" sz="1200" b="0" i="0" kern="1200" dirty="0" smtClean="0">
                <a:solidFill>
                  <a:schemeClr val="tx1"/>
                </a:solidFill>
                <a:effectLst/>
                <a:latin typeface="+mn-lt"/>
                <a:ea typeface="+mn-ea"/>
                <a:cs typeface="+mn-cs"/>
              </a:rPr>
              <a:t>. </a:t>
            </a:r>
          </a:p>
          <a:p>
            <a:endParaRPr lang="ru-RU" dirty="0" smtClean="0"/>
          </a:p>
          <a:p>
            <a:endParaRPr lang="ru-RU" dirty="0" smtClean="0"/>
          </a:p>
          <a:p>
            <a:r>
              <a:rPr lang="ru-RU" sz="1200" b="0" i="0" kern="1200" dirty="0" smtClean="0">
                <a:solidFill>
                  <a:schemeClr val="tx1"/>
                </a:solidFill>
                <a:effectLst/>
                <a:latin typeface="+mn-lt"/>
                <a:ea typeface="+mn-ea"/>
                <a:cs typeface="+mn-cs"/>
              </a:rPr>
              <a:t>Некоторые поставщики программного обеспечения могут определять собственные, дополнительные опции DHCP.</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5</a:t>
            </a:fld>
            <a:endParaRPr lang="ru-RU"/>
          </a:p>
        </p:txBody>
      </p:sp>
    </p:spTree>
    <p:extLst>
      <p:ext uri="{BB962C8B-B14F-4D97-AF65-F5344CB8AC3E}">
        <p14:creationId xmlns:p14="http://schemas.microsoft.com/office/powerpoint/2010/main" val="2852812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FTP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File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Transfer</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протокол передачи</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файлов</a:t>
            </a:r>
            <a:r>
              <a:rPr lang="ru-RU" sz="1200" b="0" i="0" kern="1200" dirty="0" smtClean="0">
                <a:solidFill>
                  <a:schemeClr val="tx1"/>
                </a:solidFill>
                <a:effectLst/>
                <a:latin typeface="+mn-lt"/>
                <a:ea typeface="+mn-ea"/>
                <a:cs typeface="+mn-cs"/>
              </a:rPr>
              <a:t> по </a:t>
            </a:r>
            <a:r>
              <a:rPr lang="ru-RU" sz="1200" b="0" i="0" u="none" kern="1200" dirty="0" smtClean="0">
                <a:solidFill>
                  <a:schemeClr val="tx1"/>
                </a:solidFill>
                <a:effectLst/>
                <a:latin typeface="+mn-lt"/>
                <a:ea typeface="+mn-ea"/>
                <a:cs typeface="+mn-cs"/>
              </a:rPr>
              <a:t>сети. </a:t>
            </a:r>
            <a:endParaRPr lang="en-US" sz="1200" b="0" i="0" u="none" kern="1200" dirty="0" smtClean="0">
              <a:solidFill>
                <a:schemeClr val="tx1"/>
              </a:solidFill>
              <a:effectLst/>
              <a:latin typeface="+mn-lt"/>
              <a:ea typeface="+mn-ea"/>
              <a:cs typeface="+mn-cs"/>
            </a:endParaRPr>
          </a:p>
          <a:p>
            <a:r>
              <a:rPr lang="ru-RU" sz="1200" b="0" i="0" u="none" kern="1200" dirty="0" smtClean="0">
                <a:solidFill>
                  <a:schemeClr val="tx1"/>
                </a:solidFill>
                <a:effectLst/>
                <a:latin typeface="+mn-lt"/>
                <a:ea typeface="+mn-ea"/>
                <a:cs typeface="+mn-cs"/>
              </a:rPr>
              <a:t>Порты:</a:t>
            </a:r>
            <a:r>
              <a:rPr lang="ru-RU" sz="1200" b="0" i="0" u="none" kern="1200" baseline="0" dirty="0" smtClean="0">
                <a:solidFill>
                  <a:schemeClr val="tx1"/>
                </a:solidFill>
                <a:effectLst/>
                <a:latin typeface="+mn-lt"/>
                <a:ea typeface="+mn-ea"/>
                <a:cs typeface="+mn-cs"/>
              </a:rPr>
              <a:t> </a:t>
            </a:r>
          </a:p>
          <a:p>
            <a:pPr marL="171450" indent="-171450">
              <a:buFontTx/>
              <a:buChar char="-"/>
            </a:pPr>
            <a:r>
              <a:rPr lang="en-US" sz="1200" kern="1200" dirty="0" smtClean="0">
                <a:solidFill>
                  <a:schemeClr val="tx1"/>
                </a:solidFill>
                <a:effectLst/>
                <a:latin typeface="+mn-lt"/>
                <a:ea typeface="+mn-ea"/>
                <a:cs typeface="+mn-cs"/>
              </a:rPr>
              <a:t>20</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ftp-data</a:t>
            </a:r>
            <a:r>
              <a:rPr lang="ru-RU" sz="1200" kern="1200" dirty="0" smtClean="0">
                <a:solidFill>
                  <a:schemeClr val="tx1"/>
                </a:solidFill>
                <a:effectLst/>
                <a:latin typeface="+mn-lt"/>
                <a:ea typeface="+mn-ea"/>
                <a:cs typeface="+mn-cs"/>
              </a:rPr>
              <a:t> - Порт данных </a:t>
            </a:r>
            <a:r>
              <a:rPr lang="en-US" sz="1200" kern="1200" dirty="0" smtClean="0">
                <a:solidFill>
                  <a:schemeClr val="tx1"/>
                </a:solidFill>
                <a:effectLst/>
                <a:latin typeface="+mn-lt"/>
                <a:ea typeface="+mn-ea"/>
                <a:cs typeface="+mn-cs"/>
              </a:rPr>
              <a:t>FTP</a:t>
            </a:r>
            <a:endParaRPr lang="ru-RU"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21</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ftp</a:t>
            </a:r>
            <a:r>
              <a:rPr lang="ru-RU" sz="1200" kern="1200" dirty="0" smtClean="0">
                <a:solidFill>
                  <a:schemeClr val="tx1"/>
                </a:solidFill>
                <a:effectLst/>
                <a:latin typeface="+mn-lt"/>
                <a:ea typeface="+mn-ea"/>
                <a:cs typeface="+mn-cs"/>
              </a:rPr>
              <a:t> - Порт протокола передачи файлов (</a:t>
            </a:r>
            <a:r>
              <a:rPr lang="en-US" sz="1200" kern="1200" dirty="0" smtClean="0">
                <a:solidFill>
                  <a:schemeClr val="tx1"/>
                </a:solidFill>
                <a:effectLst/>
                <a:latin typeface="+mn-lt"/>
                <a:ea typeface="+mn-ea"/>
                <a:cs typeface="+mn-cs"/>
              </a:rPr>
              <a:t>File Transfer Protocol — FTP); </a:t>
            </a:r>
            <a:r>
              <a:rPr lang="ru-RU" sz="1200" kern="1200" dirty="0" smtClean="0">
                <a:solidFill>
                  <a:schemeClr val="tx1"/>
                </a:solidFill>
                <a:effectLst/>
                <a:latin typeface="+mn-lt"/>
                <a:ea typeface="+mn-ea"/>
                <a:cs typeface="+mn-cs"/>
              </a:rPr>
              <a:t>иногда используется протоколом файловой службы (</a:t>
            </a:r>
            <a:r>
              <a:rPr lang="en-US" sz="1200" kern="1200" dirty="0" smtClean="0">
                <a:solidFill>
                  <a:schemeClr val="tx1"/>
                </a:solidFill>
                <a:effectLst/>
                <a:latin typeface="+mn-lt"/>
                <a:ea typeface="+mn-ea"/>
                <a:cs typeface="+mn-cs"/>
              </a:rPr>
              <a:t>File Service Protocol — FSP)</a:t>
            </a:r>
            <a:endParaRPr lang="ru-RU" sz="1200" kern="1200" dirty="0" smtClean="0">
              <a:solidFill>
                <a:schemeClr val="tx1"/>
              </a:solidFill>
              <a:effectLst/>
              <a:latin typeface="+mn-lt"/>
              <a:ea typeface="+mn-ea"/>
              <a:cs typeface="+mn-cs"/>
            </a:endParaRPr>
          </a:p>
          <a:p>
            <a:pPr marL="171450" indent="-171450">
              <a:buFontTx/>
              <a:buChar char="-"/>
            </a:pPr>
            <a:endParaRPr lang="ru-RU" sz="1200" u="none" kern="1200" dirty="0" smtClean="0">
              <a:solidFill>
                <a:schemeClr val="tx1"/>
              </a:solidFill>
              <a:effectLst/>
              <a:latin typeface="+mn-lt"/>
              <a:ea typeface="+mn-ea"/>
              <a:cs typeface="+mn-cs"/>
            </a:endParaRPr>
          </a:p>
          <a:p>
            <a:pPr marL="0" indent="0">
              <a:buFontTx/>
              <a:buNone/>
            </a:pPr>
            <a:r>
              <a:rPr lang="en-US" sz="1200" b="1" i="0" kern="1200" dirty="0" smtClean="0">
                <a:solidFill>
                  <a:schemeClr val="tx1"/>
                </a:solidFill>
                <a:effectLst/>
                <a:latin typeface="+mn-lt"/>
                <a:ea typeface="+mn-ea"/>
                <a:cs typeface="+mn-cs"/>
              </a:rPr>
              <a:t>POP/</a:t>
            </a:r>
            <a:r>
              <a:rPr lang="ru-RU" sz="1200" b="1" i="0" kern="1200" dirty="0" smtClean="0">
                <a:solidFill>
                  <a:schemeClr val="tx1"/>
                </a:solidFill>
                <a:effectLst/>
                <a:latin typeface="+mn-lt"/>
                <a:ea typeface="+mn-ea"/>
                <a:cs typeface="+mn-cs"/>
              </a:rPr>
              <a:t>POP3</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Post</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Office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Version</a:t>
            </a:r>
            <a:r>
              <a:rPr lang="ru-RU" sz="1200" b="0" i="1" kern="1200" dirty="0" smtClean="0">
                <a:solidFill>
                  <a:schemeClr val="tx1"/>
                </a:solidFill>
                <a:effectLst/>
                <a:latin typeface="+mn-lt"/>
                <a:ea typeface="+mn-ea"/>
                <a:cs typeface="+mn-cs"/>
              </a:rPr>
              <a:t> 3</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протокол</a:t>
            </a:r>
            <a:r>
              <a:rPr lang="ru-RU" sz="1200" b="0" i="0" kern="1200" dirty="0" smtClean="0">
                <a:solidFill>
                  <a:schemeClr val="tx1"/>
                </a:solidFill>
                <a:effectLst/>
                <a:latin typeface="+mn-lt"/>
                <a:ea typeface="+mn-ea"/>
                <a:cs typeface="+mn-cs"/>
              </a:rPr>
              <a:t> почтового отделения, версия 3) — стандартный </a:t>
            </a:r>
            <a:r>
              <a:rPr lang="ru-RU" sz="1200" b="0" i="0" u="none" strike="noStrike" kern="1200" dirty="0" smtClean="0">
                <a:solidFill>
                  <a:schemeClr val="tx1"/>
                </a:solidFill>
                <a:effectLst/>
                <a:latin typeface="+mn-lt"/>
                <a:ea typeface="+mn-ea"/>
                <a:cs typeface="+mn-cs"/>
              </a:rPr>
              <a:t>интернет-протокол прикладного уровня</a:t>
            </a:r>
            <a:r>
              <a:rPr lang="ru-RU" sz="1200" b="0" i="0" kern="1200" dirty="0" smtClean="0">
                <a:solidFill>
                  <a:schemeClr val="tx1"/>
                </a:solidFill>
                <a:effectLst/>
                <a:latin typeface="+mn-lt"/>
                <a:ea typeface="+mn-ea"/>
                <a:cs typeface="+mn-cs"/>
              </a:rPr>
              <a:t>, используемый </a:t>
            </a:r>
            <a:r>
              <a:rPr lang="ru-RU" sz="1200" b="0" i="0" u="none" strike="noStrike" kern="1200" dirty="0" smtClean="0">
                <a:solidFill>
                  <a:schemeClr val="tx1"/>
                </a:solidFill>
                <a:effectLst/>
                <a:latin typeface="+mn-lt"/>
                <a:ea typeface="+mn-ea"/>
                <a:cs typeface="+mn-cs"/>
              </a:rPr>
              <a:t>клиентами электронной почты</a:t>
            </a:r>
            <a:r>
              <a:rPr lang="ru-RU" sz="1200" b="0" i="0" kern="1200" dirty="0" smtClean="0">
                <a:solidFill>
                  <a:schemeClr val="tx1"/>
                </a:solidFill>
                <a:effectLst/>
                <a:latin typeface="+mn-lt"/>
                <a:ea typeface="+mn-ea"/>
                <a:cs typeface="+mn-cs"/>
              </a:rPr>
              <a:t> для получения почты с удалённого </a:t>
            </a:r>
            <a:r>
              <a:rPr lang="ru-RU" sz="1200" b="0" i="0" u="none" strike="noStrike" kern="1200" dirty="0" smtClean="0">
                <a:solidFill>
                  <a:schemeClr val="tx1"/>
                </a:solidFill>
                <a:effectLst/>
                <a:latin typeface="+mn-lt"/>
                <a:ea typeface="+mn-ea"/>
                <a:cs typeface="+mn-cs"/>
              </a:rPr>
              <a:t>сервера</a:t>
            </a:r>
            <a:r>
              <a:rPr lang="ru-RU" sz="1200" b="0" i="0" kern="1200" dirty="0" smtClean="0">
                <a:solidFill>
                  <a:schemeClr val="tx1"/>
                </a:solidFill>
                <a:effectLst/>
                <a:latin typeface="+mn-lt"/>
                <a:ea typeface="+mn-ea"/>
                <a:cs typeface="+mn-cs"/>
              </a:rPr>
              <a:t> по </a:t>
            </a:r>
            <a:r>
              <a:rPr lang="ru-RU" sz="1200" b="0" i="0" u="none" strike="noStrike" kern="1200" dirty="0" smtClean="0">
                <a:solidFill>
                  <a:schemeClr val="tx1"/>
                </a:solidFill>
                <a:effectLst/>
                <a:latin typeface="+mn-lt"/>
                <a:ea typeface="+mn-ea"/>
                <a:cs typeface="+mn-cs"/>
              </a:rPr>
              <a:t>TCP</a:t>
            </a:r>
            <a:r>
              <a:rPr lang="ru-RU" sz="1200" b="0" i="0" kern="1200" dirty="0" smtClean="0">
                <a:solidFill>
                  <a:schemeClr val="tx1"/>
                </a:solidFill>
                <a:effectLst/>
                <a:latin typeface="+mn-lt"/>
                <a:ea typeface="+mn-ea"/>
                <a:cs typeface="+mn-cs"/>
              </a:rPr>
              <a:t>-соединению.</a:t>
            </a:r>
          </a:p>
          <a:p>
            <a:pPr marL="0" indent="0">
              <a:buFontTx/>
              <a:buNone/>
            </a:pPr>
            <a:r>
              <a:rPr lang="ru-RU" sz="1200" b="0" i="0" u="none" kern="1200" dirty="0" smtClean="0">
                <a:solidFill>
                  <a:schemeClr val="tx1"/>
                </a:solidFill>
                <a:effectLst/>
                <a:latin typeface="+mn-lt"/>
                <a:ea typeface="+mn-ea"/>
                <a:cs typeface="+mn-cs"/>
              </a:rPr>
              <a:t>Порты:</a:t>
            </a:r>
          </a:p>
          <a:p>
            <a:pPr marL="171450" indent="-171450">
              <a:buFontTx/>
              <a:buChar char="-"/>
            </a:pPr>
            <a:r>
              <a:rPr lang="en-US" sz="1200" kern="1200" dirty="0" smtClean="0">
                <a:solidFill>
                  <a:schemeClr val="tx1"/>
                </a:solidFill>
                <a:effectLst/>
                <a:latin typeface="+mn-lt"/>
                <a:ea typeface="+mn-ea"/>
                <a:cs typeface="+mn-cs"/>
              </a:rPr>
              <a:t>109 - pop2 - </a:t>
            </a:r>
            <a:r>
              <a:rPr lang="ru-RU" sz="1200" kern="1200" dirty="0" smtClean="0">
                <a:solidFill>
                  <a:schemeClr val="tx1"/>
                </a:solidFill>
                <a:effectLst/>
                <a:latin typeface="+mn-lt"/>
                <a:ea typeface="+mn-ea"/>
                <a:cs typeface="+mn-cs"/>
              </a:rPr>
              <a:t>Протокол почтового отделения (</a:t>
            </a:r>
            <a:r>
              <a:rPr lang="en-US" sz="1200" kern="1200" dirty="0" smtClean="0">
                <a:solidFill>
                  <a:schemeClr val="tx1"/>
                </a:solidFill>
                <a:effectLst/>
                <a:latin typeface="+mn-lt"/>
                <a:ea typeface="+mn-ea"/>
                <a:cs typeface="+mn-cs"/>
              </a:rPr>
              <a:t>Post Office Protocol) </a:t>
            </a:r>
            <a:r>
              <a:rPr lang="ru-RU" sz="1200" kern="1200" dirty="0" smtClean="0">
                <a:solidFill>
                  <a:schemeClr val="tx1"/>
                </a:solidFill>
                <a:effectLst/>
                <a:latin typeface="+mn-lt"/>
                <a:ea typeface="+mn-ea"/>
                <a:cs typeface="+mn-cs"/>
              </a:rPr>
              <a:t>версии 2</a:t>
            </a:r>
            <a:endParaRPr lang="en-US" sz="1200" kern="1200" dirty="0" smtClean="0">
              <a:solidFill>
                <a:schemeClr val="tx1"/>
              </a:solidFill>
              <a:effectLst/>
              <a:latin typeface="+mn-lt"/>
              <a:ea typeface="+mn-ea"/>
              <a:cs typeface="+mn-cs"/>
            </a:endParaRPr>
          </a:p>
          <a:p>
            <a:pPr marL="171450" indent="-171450">
              <a:buFontTx/>
              <a:buChar char="-"/>
            </a:pPr>
            <a:r>
              <a:rPr lang="ru-RU" sz="1200" kern="1200" dirty="0" smtClean="0">
                <a:solidFill>
                  <a:schemeClr val="tx1"/>
                </a:solidFill>
                <a:effectLst/>
                <a:latin typeface="+mn-lt"/>
                <a:ea typeface="+mn-ea"/>
                <a:cs typeface="+mn-cs"/>
              </a:rPr>
              <a:t>110</a:t>
            </a:r>
            <a:r>
              <a:rPr lang="en-US" sz="1200" kern="1200" dirty="0" smtClean="0">
                <a:solidFill>
                  <a:schemeClr val="tx1"/>
                </a:solidFill>
                <a:effectLst/>
                <a:latin typeface="+mn-lt"/>
                <a:ea typeface="+mn-ea"/>
                <a:cs typeface="+mn-cs"/>
              </a:rPr>
              <a:t> - pop3 - </a:t>
            </a:r>
            <a:r>
              <a:rPr lang="ru-RU" sz="1200" kern="1200" dirty="0" smtClean="0">
                <a:solidFill>
                  <a:schemeClr val="tx1"/>
                </a:solidFill>
                <a:effectLst/>
                <a:latin typeface="+mn-lt"/>
                <a:ea typeface="+mn-ea"/>
                <a:cs typeface="+mn-cs"/>
              </a:rPr>
              <a:t>Протокол почтового отделения (</a:t>
            </a:r>
            <a:r>
              <a:rPr lang="en-US" sz="1200" kern="1200" dirty="0" smtClean="0">
                <a:solidFill>
                  <a:schemeClr val="tx1"/>
                </a:solidFill>
                <a:effectLst/>
                <a:latin typeface="+mn-lt"/>
                <a:ea typeface="+mn-ea"/>
                <a:cs typeface="+mn-cs"/>
              </a:rPr>
              <a:t>Post Office Protocol) </a:t>
            </a:r>
            <a:r>
              <a:rPr lang="ru-RU" sz="1200" kern="1200" dirty="0" smtClean="0">
                <a:solidFill>
                  <a:schemeClr val="tx1"/>
                </a:solidFill>
                <a:effectLst/>
                <a:latin typeface="+mn-lt"/>
                <a:ea typeface="+mn-ea"/>
                <a:cs typeface="+mn-cs"/>
              </a:rPr>
              <a:t>версии 3</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995 - pop3s - POP 3 </a:t>
            </a:r>
            <a:r>
              <a:rPr lang="en-US" sz="1200" kern="1200" dirty="0" err="1" smtClean="0">
                <a:solidFill>
                  <a:schemeClr val="tx1"/>
                </a:solidFill>
                <a:effectLst/>
                <a:latin typeface="+mn-lt"/>
                <a:ea typeface="+mn-ea"/>
                <a:cs typeface="+mn-cs"/>
              </a:rPr>
              <a:t>поверх</a:t>
            </a:r>
            <a:r>
              <a:rPr lang="en-US" sz="1200" kern="1200" dirty="0" smtClean="0">
                <a:solidFill>
                  <a:schemeClr val="tx1"/>
                </a:solidFill>
                <a:effectLst/>
                <a:latin typeface="+mn-lt"/>
                <a:ea typeface="+mn-ea"/>
                <a:cs typeface="+mn-cs"/>
              </a:rPr>
              <a:t> SSL (POP3S)</a:t>
            </a:r>
          </a:p>
          <a:p>
            <a:pPr marL="171450" indent="-171450">
              <a:buFontTx/>
              <a:buChar char="-"/>
            </a:pPr>
            <a:endParaRPr lang="en-US" sz="1200" u="none" kern="1200" dirty="0" smtClean="0">
              <a:solidFill>
                <a:schemeClr val="tx1"/>
              </a:solidFill>
              <a:effectLst/>
              <a:latin typeface="+mn-lt"/>
              <a:ea typeface="+mn-ea"/>
              <a:cs typeface="+mn-cs"/>
            </a:endParaRPr>
          </a:p>
          <a:p>
            <a:pPr marL="0" indent="0">
              <a:buFontTx/>
              <a:buNone/>
            </a:pPr>
            <a:r>
              <a:rPr lang="ru-RU" sz="1200" b="1" i="0" kern="1200" dirty="0" smtClean="0">
                <a:solidFill>
                  <a:schemeClr val="tx1"/>
                </a:solidFill>
                <a:effectLst/>
                <a:latin typeface="+mn-lt"/>
                <a:ea typeface="+mn-ea"/>
                <a:cs typeface="+mn-cs"/>
              </a:rPr>
              <a:t>SMTP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Simple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Mail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Transfer</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простой протокол передачи почты) — это широко используемый </a:t>
            </a:r>
            <a:r>
              <a:rPr lang="ru-RU" sz="1200" b="0" i="0" u="none" strike="noStrike" kern="1200" dirty="0" smtClean="0">
                <a:solidFill>
                  <a:schemeClr val="tx1"/>
                </a:solidFill>
                <a:effectLst/>
                <a:latin typeface="+mn-lt"/>
                <a:ea typeface="+mn-ea"/>
                <a:cs typeface="+mn-cs"/>
              </a:rPr>
              <a:t>сетевой протокол</a:t>
            </a:r>
            <a:r>
              <a:rPr lang="ru-RU" sz="1200" b="0" i="0" kern="1200" dirty="0" smtClean="0">
                <a:solidFill>
                  <a:schemeClr val="tx1"/>
                </a:solidFill>
                <a:effectLst/>
                <a:latin typeface="+mn-lt"/>
                <a:ea typeface="+mn-ea"/>
                <a:cs typeface="+mn-cs"/>
              </a:rPr>
              <a:t>, предназначенный для передачи </a:t>
            </a:r>
            <a:r>
              <a:rPr lang="ru-RU" sz="1200" b="0" i="0" u="none" strike="noStrike" kern="1200" dirty="0" smtClean="0">
                <a:solidFill>
                  <a:schemeClr val="tx1"/>
                </a:solidFill>
                <a:effectLst/>
                <a:latin typeface="+mn-lt"/>
                <a:ea typeface="+mn-ea"/>
                <a:cs typeface="+mn-cs"/>
              </a:rPr>
              <a:t>электронной почты</a:t>
            </a:r>
            <a:r>
              <a:rPr lang="ru-RU" sz="1200" b="0" i="0" kern="1200" dirty="0" smtClean="0">
                <a:solidFill>
                  <a:schemeClr val="tx1"/>
                </a:solidFill>
                <a:effectLst/>
                <a:latin typeface="+mn-lt"/>
                <a:ea typeface="+mn-ea"/>
                <a:cs typeface="+mn-cs"/>
              </a:rPr>
              <a:t> в сетях TCP/IP.</a:t>
            </a:r>
            <a:endParaRPr lang="en-US" sz="1200" b="0" i="0" kern="1200" dirty="0" smtClean="0">
              <a:solidFill>
                <a:schemeClr val="tx1"/>
              </a:solidFill>
              <a:effectLst/>
              <a:latin typeface="+mn-lt"/>
              <a:ea typeface="+mn-ea"/>
              <a:cs typeface="+mn-cs"/>
            </a:endParaRPr>
          </a:p>
          <a:p>
            <a:pPr marL="0" indent="0">
              <a:buFontTx/>
              <a:buNone/>
            </a:pPr>
            <a:r>
              <a:rPr lang="ru-RU" sz="1200" b="0" i="0" u="none" kern="1200" dirty="0" smtClean="0">
                <a:solidFill>
                  <a:schemeClr val="tx1"/>
                </a:solidFill>
                <a:effectLst/>
                <a:latin typeface="+mn-lt"/>
                <a:ea typeface="+mn-ea"/>
                <a:cs typeface="+mn-cs"/>
              </a:rPr>
              <a:t>Порты:</a:t>
            </a:r>
            <a:endParaRPr lang="en-US" sz="1200" b="0" i="0" u="none"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25 – </a:t>
            </a:r>
            <a:r>
              <a:rPr lang="en-US" sz="1200" kern="1200" dirty="0" err="1" smtClean="0">
                <a:solidFill>
                  <a:schemeClr val="tx1"/>
                </a:solidFill>
                <a:effectLst/>
                <a:latin typeface="+mn-lt"/>
                <a:ea typeface="+mn-ea"/>
                <a:cs typeface="+mn-cs"/>
              </a:rPr>
              <a:t>smtp</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Протокол простой передачи почты (</a:t>
            </a:r>
            <a:r>
              <a:rPr lang="en-US" sz="1200" kern="1200" dirty="0" smtClean="0">
                <a:solidFill>
                  <a:schemeClr val="tx1"/>
                </a:solidFill>
                <a:effectLst/>
                <a:latin typeface="+mn-lt"/>
                <a:ea typeface="+mn-ea"/>
                <a:cs typeface="+mn-cs"/>
              </a:rPr>
              <a:t>Simple Mail Transfer Protocol — SMTP)</a:t>
            </a:r>
          </a:p>
          <a:p>
            <a:pPr marL="171450" indent="-171450">
              <a:buFontTx/>
              <a:buChar char="-"/>
            </a:pPr>
            <a:r>
              <a:rPr lang="en-US" sz="1200" kern="1200" dirty="0" smtClean="0">
                <a:solidFill>
                  <a:schemeClr val="tx1"/>
                </a:solidFill>
                <a:effectLst/>
                <a:latin typeface="+mn-lt"/>
                <a:ea typeface="+mn-ea"/>
                <a:cs typeface="+mn-cs"/>
              </a:rPr>
              <a:t>465/</a:t>
            </a:r>
            <a:r>
              <a:rPr lang="en-US" sz="1200" kern="1200" dirty="0" err="1" smtClean="0">
                <a:solidFill>
                  <a:schemeClr val="tx1"/>
                </a:solidFill>
                <a:effectLst/>
                <a:latin typeface="+mn-lt"/>
                <a:ea typeface="+mn-ea"/>
                <a:cs typeface="+mn-cs"/>
              </a:rPr>
              <a:t>tcp</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smtps</a:t>
            </a:r>
            <a:r>
              <a:rPr lang="en-US" sz="1200" kern="1200" dirty="0" smtClean="0">
                <a:solidFill>
                  <a:schemeClr val="tx1"/>
                </a:solidFill>
                <a:effectLst/>
                <a:latin typeface="+mn-lt"/>
                <a:ea typeface="+mn-ea"/>
                <a:cs typeface="+mn-cs"/>
              </a:rPr>
              <a:t> - SMTP </a:t>
            </a:r>
            <a:r>
              <a:rPr lang="ru-RU" sz="1200" kern="1200" dirty="0" smtClean="0">
                <a:solidFill>
                  <a:schemeClr val="tx1"/>
                </a:solidFill>
                <a:effectLst/>
                <a:latin typeface="+mn-lt"/>
                <a:ea typeface="+mn-ea"/>
                <a:cs typeface="+mn-cs"/>
              </a:rPr>
              <a:t>поверх </a:t>
            </a:r>
            <a:r>
              <a:rPr lang="en-US" sz="1200" kern="1200" dirty="0" smtClean="0">
                <a:solidFill>
                  <a:schemeClr val="tx1"/>
                </a:solidFill>
                <a:effectLst/>
                <a:latin typeface="+mn-lt"/>
                <a:ea typeface="+mn-ea"/>
                <a:cs typeface="+mn-cs"/>
              </a:rPr>
              <a:t>SSL (SMTPS)</a:t>
            </a:r>
          </a:p>
          <a:p>
            <a:pPr marL="171450" indent="-171450">
              <a:buFontTx/>
              <a:buChar char="-"/>
            </a:pPr>
            <a:endParaRPr lang="en-US" sz="1200" u="none" kern="1200" dirty="0" smtClean="0">
              <a:solidFill>
                <a:schemeClr val="tx1"/>
              </a:solidFill>
              <a:effectLst/>
              <a:latin typeface="+mn-lt"/>
              <a:ea typeface="+mn-ea"/>
              <a:cs typeface="+mn-cs"/>
            </a:endParaRPr>
          </a:p>
          <a:p>
            <a:pPr marL="0" indent="0">
              <a:buFontTx/>
              <a:buNone/>
            </a:pPr>
            <a:r>
              <a:rPr lang="ru-RU" sz="1200" b="1" i="0" kern="1200" dirty="0" smtClean="0">
                <a:solidFill>
                  <a:schemeClr val="tx1"/>
                </a:solidFill>
                <a:effectLst/>
                <a:latin typeface="+mn-lt"/>
                <a:ea typeface="+mn-ea"/>
                <a:cs typeface="+mn-cs"/>
              </a:rPr>
              <a:t>SNMP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Simple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Network</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Management</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простой протокол сетевого управления) — стандартный интернет-протокол для управления устройствами в IP-сетях на основе архитектур </a:t>
            </a:r>
            <a:r>
              <a:rPr lang="ru-RU" sz="1200" b="0" i="0" u="none" strike="noStrike" kern="1200" dirty="0" smtClean="0">
                <a:solidFill>
                  <a:schemeClr val="tx1"/>
                </a:solidFill>
                <a:effectLst/>
                <a:latin typeface="+mn-lt"/>
                <a:ea typeface="+mn-ea"/>
                <a:cs typeface="+mn-cs"/>
              </a:rPr>
              <a:t>TCP</a:t>
            </a:r>
            <a:r>
              <a:rPr lang="ru-RU" sz="1200" b="0" i="0" kern="1200" dirty="0" smtClean="0">
                <a:solidFill>
                  <a:schemeClr val="tx1"/>
                </a:solidFill>
                <a:effectLst/>
                <a:latin typeface="+mn-lt"/>
                <a:ea typeface="+mn-ea"/>
                <a:cs typeface="+mn-cs"/>
              </a:rPr>
              <a:t>/</a:t>
            </a:r>
            <a:r>
              <a:rPr lang="ru-RU" sz="1200" b="0" i="0" u="sng" kern="1200" dirty="0" smtClean="0">
                <a:solidFill>
                  <a:schemeClr val="tx1"/>
                </a:solidFill>
                <a:effectLst/>
                <a:latin typeface="+mn-lt"/>
                <a:ea typeface="+mn-ea"/>
                <a:cs typeface="+mn-cs"/>
              </a:rPr>
              <a:t>UDP</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0" indent="0">
              <a:buFontTx/>
              <a:buNone/>
            </a:pPr>
            <a:r>
              <a:rPr lang="ru-RU" sz="1200" b="0" i="0" u="none" kern="1200" dirty="0" smtClean="0">
                <a:solidFill>
                  <a:schemeClr val="tx1"/>
                </a:solidFill>
                <a:effectLst/>
                <a:latin typeface="+mn-lt"/>
                <a:ea typeface="+mn-ea"/>
                <a:cs typeface="+mn-cs"/>
              </a:rPr>
              <a:t>Порты:</a:t>
            </a:r>
          </a:p>
          <a:p>
            <a:pPr marL="171450" indent="-171450">
              <a:buFontTx/>
              <a:buChar char="-"/>
            </a:pPr>
            <a:r>
              <a:rPr lang="en-US" sz="1200" kern="1200" dirty="0" smtClean="0">
                <a:solidFill>
                  <a:schemeClr val="tx1"/>
                </a:solidFill>
                <a:effectLst/>
                <a:latin typeface="+mn-lt"/>
                <a:ea typeface="+mn-ea"/>
                <a:cs typeface="+mn-cs"/>
              </a:rPr>
              <a:t>161 – </a:t>
            </a:r>
            <a:r>
              <a:rPr lang="en-US" sz="1200" kern="1200" dirty="0" err="1" smtClean="0">
                <a:solidFill>
                  <a:schemeClr val="tx1"/>
                </a:solidFill>
                <a:effectLst/>
                <a:latin typeface="+mn-lt"/>
                <a:ea typeface="+mn-ea"/>
                <a:cs typeface="+mn-cs"/>
              </a:rPr>
              <a:t>snmp</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Простой протокол управления сетью (</a:t>
            </a:r>
            <a:r>
              <a:rPr lang="en-US" sz="1200" kern="1200" dirty="0" smtClean="0">
                <a:solidFill>
                  <a:schemeClr val="tx1"/>
                </a:solidFill>
                <a:effectLst/>
                <a:latin typeface="+mn-lt"/>
                <a:ea typeface="+mn-ea"/>
                <a:cs typeface="+mn-cs"/>
              </a:rPr>
              <a:t>Simple Network Management Protocol — SNMP)</a:t>
            </a:r>
          </a:p>
          <a:p>
            <a:pPr marL="171450" indent="-171450">
              <a:buFontTx/>
              <a:buChar char="-"/>
            </a:pPr>
            <a:r>
              <a:rPr lang="en-US" sz="1200" kern="1200" dirty="0" smtClean="0">
                <a:solidFill>
                  <a:schemeClr val="tx1"/>
                </a:solidFill>
                <a:effectLst/>
                <a:latin typeface="+mn-lt"/>
                <a:ea typeface="+mn-ea"/>
                <a:cs typeface="+mn-cs"/>
              </a:rPr>
              <a:t>162 – </a:t>
            </a:r>
            <a:r>
              <a:rPr lang="en-US" sz="1200" kern="1200" dirty="0" err="1" smtClean="0">
                <a:solidFill>
                  <a:schemeClr val="tx1"/>
                </a:solidFill>
                <a:effectLst/>
                <a:latin typeface="+mn-lt"/>
                <a:ea typeface="+mn-ea"/>
                <a:cs typeface="+mn-cs"/>
              </a:rPr>
              <a:t>snmptrap</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Ловушки для </a:t>
            </a:r>
            <a:r>
              <a:rPr lang="en-US" sz="1200" kern="1200" dirty="0" smtClean="0">
                <a:solidFill>
                  <a:schemeClr val="tx1"/>
                </a:solidFill>
                <a:effectLst/>
                <a:latin typeface="+mn-lt"/>
                <a:ea typeface="+mn-ea"/>
                <a:cs typeface="+mn-cs"/>
              </a:rPr>
              <a:t>SNMP</a:t>
            </a:r>
          </a:p>
          <a:p>
            <a:pPr marL="171450" indent="-171450">
              <a:buFontTx/>
              <a:buChar char="-"/>
            </a:pPr>
            <a:r>
              <a:rPr lang="en-US" sz="1200" kern="1200" dirty="0" smtClean="0">
                <a:solidFill>
                  <a:schemeClr val="tx1"/>
                </a:solidFill>
                <a:effectLst/>
                <a:latin typeface="+mn-lt"/>
                <a:ea typeface="+mn-ea"/>
                <a:cs typeface="+mn-cs"/>
              </a:rPr>
              <a:t>199 – </a:t>
            </a:r>
            <a:r>
              <a:rPr lang="en-US" sz="1200" kern="1200" dirty="0" err="1" smtClean="0">
                <a:solidFill>
                  <a:schemeClr val="tx1"/>
                </a:solidFill>
                <a:effectLst/>
                <a:latin typeface="+mn-lt"/>
                <a:ea typeface="+mn-ea"/>
                <a:cs typeface="+mn-cs"/>
              </a:rPr>
              <a:t>smux</a:t>
            </a:r>
            <a:r>
              <a:rPr lang="en-US" sz="1200" kern="1200" dirty="0" smtClean="0">
                <a:solidFill>
                  <a:schemeClr val="tx1"/>
                </a:solidFill>
                <a:effectLst/>
                <a:latin typeface="+mn-lt"/>
                <a:ea typeface="+mn-ea"/>
                <a:cs typeface="+mn-cs"/>
              </a:rPr>
              <a:t> - UNIX-</a:t>
            </a:r>
            <a:r>
              <a:rPr lang="ru-RU" sz="1200" kern="1200" dirty="0" smtClean="0">
                <a:solidFill>
                  <a:schemeClr val="tx1"/>
                </a:solidFill>
                <a:effectLst/>
                <a:latin typeface="+mn-lt"/>
                <a:ea typeface="+mn-ea"/>
                <a:cs typeface="+mn-cs"/>
              </a:rPr>
              <a:t>мультиплексор </a:t>
            </a:r>
            <a:r>
              <a:rPr lang="en-US" sz="1200" kern="1200" dirty="0" smtClean="0">
                <a:solidFill>
                  <a:schemeClr val="tx1"/>
                </a:solidFill>
                <a:effectLst/>
                <a:latin typeface="+mn-lt"/>
                <a:ea typeface="+mn-ea"/>
                <a:cs typeface="+mn-cs"/>
              </a:rPr>
              <a:t>SNMP</a:t>
            </a:r>
          </a:p>
          <a:p>
            <a:pPr marL="171450" indent="-171450">
              <a:buFontTx/>
              <a:buChar char="-"/>
            </a:pPr>
            <a:endParaRPr lang="en-US" sz="1200" u="none" kern="1200" dirty="0" smtClean="0">
              <a:solidFill>
                <a:schemeClr val="tx1"/>
              </a:solidFill>
              <a:effectLst/>
              <a:latin typeface="+mn-lt"/>
              <a:ea typeface="+mn-ea"/>
              <a:cs typeface="+mn-cs"/>
            </a:endParaRPr>
          </a:p>
          <a:p>
            <a:pPr marL="0" indent="0">
              <a:buFontTx/>
              <a:buNone/>
            </a:pPr>
            <a:r>
              <a:rPr lang="ru-RU" sz="1200" b="1" i="0" kern="1200" dirty="0" smtClean="0">
                <a:solidFill>
                  <a:schemeClr val="tx1"/>
                </a:solidFill>
                <a:effectLst/>
                <a:latin typeface="+mn-lt"/>
                <a:ea typeface="+mn-ea"/>
                <a:cs typeface="+mn-cs"/>
              </a:rPr>
              <a:t>IMAP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Internet</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Message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Access</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протокол</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прикладного уровня</a:t>
            </a:r>
            <a:r>
              <a:rPr lang="ru-RU" sz="1200" b="0" i="0" kern="1200" dirty="0" smtClean="0">
                <a:solidFill>
                  <a:schemeClr val="tx1"/>
                </a:solidFill>
                <a:effectLst/>
                <a:latin typeface="+mn-lt"/>
                <a:ea typeface="+mn-ea"/>
                <a:cs typeface="+mn-cs"/>
              </a:rPr>
              <a:t> для доступа к </a:t>
            </a:r>
            <a:r>
              <a:rPr lang="ru-RU" sz="1200" b="0" i="0" u="none" strike="noStrike" kern="1200" dirty="0" smtClean="0">
                <a:solidFill>
                  <a:schemeClr val="tx1"/>
                </a:solidFill>
                <a:effectLst/>
                <a:latin typeface="+mn-lt"/>
                <a:ea typeface="+mn-ea"/>
                <a:cs typeface="+mn-cs"/>
              </a:rPr>
              <a:t>электронной почте</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0" indent="0">
              <a:buFontTx/>
              <a:buNone/>
            </a:pPr>
            <a:r>
              <a:rPr lang="ru-RU" sz="1200" b="0" i="0" u="none" kern="1200" dirty="0" smtClean="0">
                <a:solidFill>
                  <a:schemeClr val="tx1"/>
                </a:solidFill>
                <a:effectLst/>
                <a:latin typeface="+mn-lt"/>
                <a:ea typeface="+mn-ea"/>
                <a:cs typeface="+mn-cs"/>
              </a:rPr>
              <a:t>Порты</a:t>
            </a:r>
            <a:r>
              <a:rPr lang="en-US" sz="1200" b="0" i="0" u="none" kern="1200" dirty="0" smtClean="0">
                <a:solidFill>
                  <a:schemeClr val="tx1"/>
                </a:solidFill>
                <a:effectLst/>
                <a:latin typeface="+mn-lt"/>
                <a:ea typeface="+mn-ea"/>
                <a:cs typeface="+mn-cs"/>
              </a:rPr>
              <a:t>:</a:t>
            </a:r>
          </a:p>
          <a:p>
            <a:pPr marL="171450" indent="-171450">
              <a:buFontTx/>
              <a:buChar char="-"/>
            </a:pPr>
            <a:r>
              <a:rPr lang="en-US" sz="1200" kern="1200" dirty="0" smtClean="0">
                <a:solidFill>
                  <a:schemeClr val="tx1"/>
                </a:solidFill>
                <a:effectLst/>
                <a:latin typeface="+mn-lt"/>
                <a:ea typeface="+mn-ea"/>
                <a:cs typeface="+mn-cs"/>
              </a:rPr>
              <a:t>143 – </a:t>
            </a:r>
            <a:r>
              <a:rPr lang="en-US" sz="1200" kern="1200" dirty="0" err="1" smtClean="0">
                <a:solidFill>
                  <a:schemeClr val="tx1"/>
                </a:solidFill>
                <a:effectLst/>
                <a:latin typeface="+mn-lt"/>
                <a:ea typeface="+mn-ea"/>
                <a:cs typeface="+mn-cs"/>
              </a:rPr>
              <a:t>imap</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Протокол доступа к сообщениям через Интернет (</a:t>
            </a:r>
            <a:r>
              <a:rPr lang="en-US" sz="1200" kern="1200" dirty="0" smtClean="0">
                <a:solidFill>
                  <a:schemeClr val="tx1"/>
                </a:solidFill>
                <a:effectLst/>
                <a:latin typeface="+mn-lt"/>
                <a:ea typeface="+mn-ea"/>
                <a:cs typeface="+mn-cs"/>
              </a:rPr>
              <a:t>Internet Message Access Protocol — IMAP)</a:t>
            </a:r>
          </a:p>
          <a:p>
            <a:pPr marL="171450" indent="-171450">
              <a:buFontTx/>
              <a:buChar char="-"/>
            </a:pPr>
            <a:r>
              <a:rPr lang="ru-RU" sz="1200" kern="1200" dirty="0" smtClean="0">
                <a:solidFill>
                  <a:schemeClr val="tx1"/>
                </a:solidFill>
                <a:effectLst/>
                <a:latin typeface="+mn-lt"/>
                <a:ea typeface="+mn-ea"/>
                <a:cs typeface="+mn-cs"/>
              </a:rPr>
              <a:t>220</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imap3</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Протокол доступа к сообщениям через Интернет (</a:t>
            </a:r>
            <a:r>
              <a:rPr lang="ru-RU" sz="1200" kern="1200" dirty="0" err="1" smtClean="0">
                <a:solidFill>
                  <a:schemeClr val="tx1"/>
                </a:solidFill>
                <a:effectLst/>
                <a:latin typeface="+mn-lt"/>
                <a:ea typeface="+mn-ea"/>
                <a:cs typeface="+mn-cs"/>
              </a:rPr>
              <a:t>Internet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Message</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Access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Protocol</a:t>
            </a:r>
            <a:r>
              <a:rPr lang="ru-RU" sz="1200" kern="1200" dirty="0" smtClean="0">
                <a:solidFill>
                  <a:schemeClr val="tx1"/>
                </a:solidFill>
                <a:effectLst/>
                <a:latin typeface="+mn-lt"/>
                <a:ea typeface="+mn-ea"/>
                <a:cs typeface="+mn-cs"/>
              </a:rPr>
              <a:t>) версии 3</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993 – </a:t>
            </a:r>
            <a:r>
              <a:rPr lang="en-US" sz="1200" kern="1200" dirty="0" err="1" smtClean="0">
                <a:solidFill>
                  <a:schemeClr val="tx1"/>
                </a:solidFill>
                <a:effectLst/>
                <a:latin typeface="+mn-lt"/>
                <a:ea typeface="+mn-ea"/>
                <a:cs typeface="+mn-cs"/>
              </a:rPr>
              <a:t>imaps</a:t>
            </a:r>
            <a:r>
              <a:rPr lang="en-US" sz="1200" kern="1200" dirty="0" smtClean="0">
                <a:solidFill>
                  <a:schemeClr val="tx1"/>
                </a:solidFill>
                <a:effectLst/>
                <a:latin typeface="+mn-lt"/>
                <a:ea typeface="+mn-ea"/>
                <a:cs typeface="+mn-cs"/>
              </a:rPr>
              <a:t> - IMAP </a:t>
            </a:r>
            <a:r>
              <a:rPr lang="ru-RU" sz="1200" kern="1200" dirty="0" smtClean="0">
                <a:solidFill>
                  <a:schemeClr val="tx1"/>
                </a:solidFill>
                <a:effectLst/>
                <a:latin typeface="+mn-lt"/>
                <a:ea typeface="+mn-ea"/>
                <a:cs typeface="+mn-cs"/>
              </a:rPr>
              <a:t>поверх </a:t>
            </a:r>
            <a:r>
              <a:rPr lang="en-US" sz="1200" kern="1200" dirty="0" smtClean="0">
                <a:solidFill>
                  <a:schemeClr val="tx1"/>
                </a:solidFill>
                <a:effectLst/>
                <a:latin typeface="+mn-lt"/>
                <a:ea typeface="+mn-ea"/>
                <a:cs typeface="+mn-cs"/>
              </a:rPr>
              <a:t>SSL (IMAPS)</a:t>
            </a:r>
          </a:p>
          <a:p>
            <a:pPr marL="171450" indent="-171450">
              <a:buFontTx/>
              <a:buChar char="-"/>
            </a:pPr>
            <a:endParaRPr lang="en-US" sz="1200" u="none" kern="1200" dirty="0" smtClean="0">
              <a:solidFill>
                <a:schemeClr val="tx1"/>
              </a:solidFill>
              <a:effectLst/>
              <a:latin typeface="+mn-lt"/>
              <a:ea typeface="+mn-ea"/>
              <a:cs typeface="+mn-cs"/>
            </a:endParaRPr>
          </a:p>
          <a:p>
            <a:pPr marL="0" indent="0">
              <a:buFontTx/>
              <a:buNone/>
            </a:pPr>
            <a:r>
              <a:rPr lang="ru-RU" sz="1200" b="1" i="0" kern="1200" dirty="0" smtClean="0">
                <a:solidFill>
                  <a:schemeClr val="tx1"/>
                </a:solidFill>
                <a:effectLst/>
                <a:latin typeface="+mn-lt"/>
                <a:ea typeface="+mn-ea"/>
                <a:cs typeface="+mn-cs"/>
              </a:rPr>
              <a:t>RDP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Remote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Desktop</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 протокол удалённого рабочего стола) — </a:t>
            </a:r>
            <a:r>
              <a:rPr lang="ru-RU" sz="1200" b="0" i="0" kern="1200" dirty="0" err="1" smtClean="0">
                <a:solidFill>
                  <a:schemeClr val="tx1"/>
                </a:solidFill>
                <a:effectLst/>
                <a:latin typeface="+mn-lt"/>
                <a:ea typeface="+mn-ea"/>
                <a:cs typeface="+mn-cs"/>
              </a:rPr>
              <a:t>проприетарный</a:t>
            </a:r>
            <a:r>
              <a:rPr lang="ru-RU" sz="1200" b="0" i="0" kern="1200" dirty="0" smtClean="0">
                <a:solidFill>
                  <a:schemeClr val="tx1"/>
                </a:solidFill>
                <a:effectLst/>
                <a:latin typeface="+mn-lt"/>
                <a:ea typeface="+mn-ea"/>
                <a:cs typeface="+mn-cs"/>
              </a:rPr>
              <a:t> протокол прикладного уровня, позаимствованный </a:t>
            </a:r>
            <a:r>
              <a:rPr lang="ru-RU" sz="1200" b="0" i="0" u="none" strike="noStrike" kern="1200" dirty="0" err="1" smtClean="0">
                <a:solidFill>
                  <a:schemeClr val="tx1"/>
                </a:solidFill>
                <a:effectLst/>
                <a:latin typeface="+mn-lt"/>
                <a:ea typeface="+mn-ea"/>
                <a:cs typeface="+mn-cs"/>
              </a:rPr>
              <a:t>Microsoft</a:t>
            </a:r>
            <a:r>
              <a:rPr lang="ru-RU" sz="1200" b="0" i="0" kern="1200" dirty="0" smtClean="0">
                <a:solidFill>
                  <a:schemeClr val="tx1"/>
                </a:solidFill>
                <a:effectLst/>
                <a:latin typeface="+mn-lt"/>
                <a:ea typeface="+mn-ea"/>
                <a:cs typeface="+mn-cs"/>
              </a:rPr>
              <a:t> из купленной у </a:t>
            </a:r>
            <a:r>
              <a:rPr lang="ru-RU" sz="1200" b="0" i="0" kern="1200" dirty="0" err="1" smtClean="0">
                <a:solidFill>
                  <a:schemeClr val="tx1"/>
                </a:solidFill>
                <a:effectLst/>
                <a:latin typeface="+mn-lt"/>
                <a:ea typeface="+mn-ea"/>
                <a:cs typeface="+mn-cs"/>
              </a:rPr>
              <a:t>PictureTel</a:t>
            </a:r>
            <a:r>
              <a:rPr lang="ru-RU" sz="1200" b="0" i="0" kern="1200" dirty="0" smtClean="0">
                <a:solidFill>
                  <a:schemeClr val="tx1"/>
                </a:solidFill>
                <a:effectLst/>
                <a:latin typeface="+mn-lt"/>
                <a:ea typeface="+mn-ea"/>
                <a:cs typeface="+mn-cs"/>
              </a:rPr>
              <a:t> (ныне известной как </a:t>
            </a:r>
            <a:r>
              <a:rPr lang="ru-RU" sz="1200" b="0" i="0" kern="1200" dirty="0" err="1" smtClean="0">
                <a:solidFill>
                  <a:schemeClr val="tx1"/>
                </a:solidFill>
                <a:effectLst/>
                <a:latin typeface="+mn-lt"/>
                <a:ea typeface="+mn-ea"/>
                <a:cs typeface="+mn-cs"/>
              </a:rPr>
              <a:t>Polycom</a:t>
            </a:r>
            <a:r>
              <a:rPr lang="ru-RU" sz="1200" b="0" i="0" kern="1200" dirty="0" smtClean="0">
                <a:solidFill>
                  <a:schemeClr val="tx1"/>
                </a:solidFill>
                <a:effectLst/>
                <a:latin typeface="+mn-lt"/>
                <a:ea typeface="+mn-ea"/>
                <a:cs typeface="+mn-cs"/>
              </a:rPr>
              <a:t>) телекоммуникационной программы </a:t>
            </a:r>
            <a:r>
              <a:rPr lang="ru-RU" sz="1200" b="0" i="0" kern="1200" dirty="0" err="1" smtClean="0">
                <a:solidFill>
                  <a:schemeClr val="tx1"/>
                </a:solidFill>
                <a:effectLst/>
                <a:latin typeface="+mn-lt"/>
                <a:ea typeface="+mn-ea"/>
                <a:cs typeface="+mn-cs"/>
              </a:rPr>
              <a:t>Liveshare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Plus</a:t>
            </a:r>
            <a:r>
              <a:rPr lang="ru-RU" sz="1200" b="0" i="0" kern="1200" dirty="0" smtClean="0">
                <a:solidFill>
                  <a:schemeClr val="tx1"/>
                </a:solidFill>
                <a:effectLst/>
                <a:latin typeface="+mn-lt"/>
                <a:ea typeface="+mn-ea"/>
                <a:cs typeface="+mn-cs"/>
              </a:rPr>
              <a:t> (названной впоследствии </a:t>
            </a:r>
            <a:r>
              <a:rPr lang="ru-RU" sz="1200" b="0" i="0" u="none" strike="noStrike" kern="1200" dirty="0" err="1" smtClean="0">
                <a:solidFill>
                  <a:schemeClr val="tx1"/>
                </a:solidFill>
                <a:effectLst/>
                <a:latin typeface="+mn-lt"/>
                <a:ea typeface="+mn-ea"/>
                <a:cs typeface="+mn-cs"/>
              </a:rPr>
              <a:t>NetMeeting</a:t>
            </a:r>
            <a:r>
              <a:rPr lang="ru-RU" sz="1200" b="0" i="0" kern="1200" dirty="0" smtClean="0">
                <a:solidFill>
                  <a:schemeClr val="tx1"/>
                </a:solidFill>
                <a:effectLst/>
                <a:latin typeface="+mn-lt"/>
                <a:ea typeface="+mn-ea"/>
                <a:cs typeface="+mn-cs"/>
              </a:rPr>
              <a:t>), использующийся для обеспечения </a:t>
            </a:r>
            <a:r>
              <a:rPr lang="ru-RU" sz="1200" b="0" i="0" u="none" strike="noStrike" kern="1200" dirty="0" smtClean="0">
                <a:solidFill>
                  <a:schemeClr val="tx1"/>
                </a:solidFill>
                <a:effectLst/>
                <a:latin typeface="+mn-lt"/>
                <a:ea typeface="+mn-ea"/>
                <a:cs typeface="+mn-cs"/>
              </a:rPr>
              <a:t>удалённой работы пользователя с сервером</a:t>
            </a:r>
            <a:r>
              <a:rPr lang="ru-RU" sz="1200" b="0" i="0" kern="1200" dirty="0" smtClean="0">
                <a:solidFill>
                  <a:schemeClr val="tx1"/>
                </a:solidFill>
                <a:effectLst/>
                <a:latin typeface="+mn-lt"/>
                <a:ea typeface="+mn-ea"/>
                <a:cs typeface="+mn-cs"/>
              </a:rPr>
              <a:t>, на котором запущен сервис </a:t>
            </a:r>
            <a:r>
              <a:rPr lang="ru-RU" sz="1200" b="0" i="0" u="sng" kern="1200" dirty="0" smtClean="0">
                <a:solidFill>
                  <a:schemeClr val="tx1"/>
                </a:solidFill>
                <a:effectLst/>
                <a:latin typeface="+mn-lt"/>
                <a:ea typeface="+mn-ea"/>
                <a:cs typeface="+mn-cs"/>
              </a:rPr>
              <a:t>терминальных подключений</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marL="0" indent="0">
              <a:buFontTx/>
              <a:buNone/>
            </a:pPr>
            <a:endParaRPr lang="en-US" sz="1200" b="0" i="0" u="none" kern="1200" dirty="0" smtClean="0">
              <a:solidFill>
                <a:schemeClr val="tx1"/>
              </a:solidFill>
              <a:effectLst/>
              <a:latin typeface="+mn-lt"/>
              <a:ea typeface="+mn-ea"/>
              <a:cs typeface="+mn-cs"/>
            </a:endParaRPr>
          </a:p>
          <a:p>
            <a:pPr marL="0" indent="0">
              <a:buFontTx/>
              <a:buNone/>
            </a:pPr>
            <a:r>
              <a:rPr lang="en-US" sz="1200" b="1" i="0" u="none" kern="1200" dirty="0" smtClean="0">
                <a:solidFill>
                  <a:schemeClr val="tx1"/>
                </a:solidFill>
                <a:effectLst/>
                <a:latin typeface="+mn-lt"/>
                <a:ea typeface="+mn-ea"/>
                <a:cs typeface="+mn-cs"/>
              </a:rPr>
              <a:t>Kerberos</a:t>
            </a:r>
          </a:p>
          <a:p>
            <a:pPr marL="0" indent="0">
              <a:buFontTx/>
              <a:buNone/>
            </a:pPr>
            <a:r>
              <a:rPr lang="ru-RU" sz="1200" b="0" i="0" u="none" kern="1200" dirty="0" smtClean="0">
                <a:solidFill>
                  <a:schemeClr val="tx1"/>
                </a:solidFill>
                <a:effectLst/>
                <a:latin typeface="+mn-lt"/>
                <a:ea typeface="+mn-ea"/>
                <a:cs typeface="+mn-cs"/>
              </a:rPr>
              <a:t>Порты:</a:t>
            </a:r>
            <a:endParaRPr lang="en-US" sz="1200" b="0" i="0" u="none" kern="1200" dirty="0" smtClean="0">
              <a:solidFill>
                <a:schemeClr val="tx1"/>
              </a:solidFill>
              <a:effectLst/>
              <a:latin typeface="+mn-lt"/>
              <a:ea typeface="+mn-ea"/>
              <a:cs typeface="+mn-cs"/>
            </a:endParaRPr>
          </a:p>
          <a:p>
            <a:pPr marL="0" indent="0">
              <a:buFontTx/>
              <a:buNone/>
            </a:pP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88</a:t>
            </a:r>
            <a:r>
              <a:rPr lang="en-US" sz="1200" kern="1200" dirty="0" smtClean="0">
                <a:solidFill>
                  <a:schemeClr val="tx1"/>
                </a:solidFill>
                <a:effectLst/>
                <a:latin typeface="+mn-lt"/>
                <a:ea typeface="+mn-ea"/>
                <a:cs typeface="+mn-cs"/>
              </a:rPr>
              <a:t> – </a:t>
            </a:r>
            <a:r>
              <a:rPr lang="ru-RU" sz="1200" kern="1200" dirty="0" err="1" smtClean="0">
                <a:solidFill>
                  <a:schemeClr val="tx1"/>
                </a:solidFill>
                <a:effectLst/>
                <a:latin typeface="+mn-lt"/>
                <a:ea typeface="+mn-ea"/>
                <a:cs typeface="+mn-cs"/>
              </a:rPr>
              <a:t>kerberos</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Сетевая система проверки подлинности </a:t>
            </a:r>
            <a:r>
              <a:rPr lang="ru-RU" sz="1200" kern="1200" dirty="0" err="1" smtClean="0">
                <a:solidFill>
                  <a:schemeClr val="tx1"/>
                </a:solidFill>
                <a:effectLst/>
                <a:latin typeface="+mn-lt"/>
                <a:ea typeface="+mn-ea"/>
                <a:cs typeface="+mn-cs"/>
              </a:rPr>
              <a:t>Kerberos</a:t>
            </a:r>
            <a:endParaRPr lang="en-US" sz="1200" b="0" i="0" u="none" kern="1200" dirty="0" smtClean="0">
              <a:solidFill>
                <a:schemeClr val="tx1"/>
              </a:solidFill>
              <a:effectLst/>
              <a:latin typeface="+mn-lt"/>
              <a:ea typeface="+mn-ea"/>
              <a:cs typeface="+mn-cs"/>
            </a:endParaRPr>
          </a:p>
          <a:p>
            <a:pPr marL="171450" indent="-171450">
              <a:buFontTx/>
              <a:buChar char="-"/>
            </a:pPr>
            <a:r>
              <a:rPr lang="ru-RU" sz="1200" kern="1200" dirty="0" smtClean="0">
                <a:solidFill>
                  <a:schemeClr val="tx1"/>
                </a:solidFill>
                <a:effectLst/>
                <a:latin typeface="+mn-lt"/>
                <a:ea typeface="+mn-ea"/>
                <a:cs typeface="+mn-cs"/>
              </a:rPr>
              <a:t>464</a:t>
            </a:r>
            <a:r>
              <a:rPr lang="en-US" sz="1200" kern="1200" dirty="0" smtClean="0">
                <a:solidFill>
                  <a:schemeClr val="tx1"/>
                </a:solidFill>
                <a:effectLst/>
                <a:latin typeface="+mn-lt"/>
                <a:ea typeface="+mn-ea"/>
                <a:cs typeface="+mn-cs"/>
              </a:rPr>
              <a:t> – </a:t>
            </a:r>
            <a:r>
              <a:rPr lang="ru-RU" sz="1200" kern="1200" dirty="0" err="1" smtClean="0">
                <a:solidFill>
                  <a:schemeClr val="tx1"/>
                </a:solidFill>
                <a:effectLst/>
                <a:latin typeface="+mn-lt"/>
                <a:ea typeface="+mn-ea"/>
                <a:cs typeface="+mn-cs"/>
              </a:rPr>
              <a:t>kpasswd</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Службы смены пароля и ключа </a:t>
            </a:r>
            <a:r>
              <a:rPr lang="ru-RU" sz="1200" kern="1200" dirty="0" err="1" smtClean="0">
                <a:solidFill>
                  <a:schemeClr val="tx1"/>
                </a:solidFill>
                <a:effectLst/>
                <a:latin typeface="+mn-lt"/>
                <a:ea typeface="+mn-ea"/>
                <a:cs typeface="+mn-cs"/>
              </a:rPr>
              <a:t>Kerberos</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749 - </a:t>
            </a:r>
            <a:r>
              <a:rPr lang="en-US" sz="1200" kern="1200" dirty="0" err="1" smtClean="0">
                <a:solidFill>
                  <a:schemeClr val="tx1"/>
                </a:solidFill>
                <a:effectLst/>
                <a:latin typeface="+mn-lt"/>
                <a:ea typeface="+mn-ea"/>
                <a:cs typeface="+mn-cs"/>
              </a:rPr>
              <a:t>kerberos-adm</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Администрирование базой данных '</a:t>
            </a:r>
            <a:r>
              <a:rPr lang="en-US" sz="1200" kern="1200" dirty="0" err="1" smtClean="0">
                <a:solidFill>
                  <a:schemeClr val="tx1"/>
                </a:solidFill>
                <a:effectLst/>
                <a:latin typeface="+mn-lt"/>
                <a:ea typeface="+mn-ea"/>
                <a:cs typeface="+mn-cs"/>
              </a:rPr>
              <a:t>kadmin</a:t>
            </a:r>
            <a:r>
              <a:rPr lang="en-US" sz="1200"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протокола </a:t>
            </a:r>
            <a:r>
              <a:rPr lang="en-US" sz="1200" kern="1200" dirty="0" smtClean="0">
                <a:solidFill>
                  <a:schemeClr val="tx1"/>
                </a:solidFill>
                <a:effectLst/>
                <a:latin typeface="+mn-lt"/>
                <a:ea typeface="+mn-ea"/>
                <a:cs typeface="+mn-cs"/>
              </a:rPr>
              <a:t>Kerberos </a:t>
            </a:r>
            <a:r>
              <a:rPr lang="ru-RU" sz="1200" kern="1200" dirty="0" smtClean="0">
                <a:solidFill>
                  <a:schemeClr val="tx1"/>
                </a:solidFill>
                <a:effectLst/>
                <a:latin typeface="+mn-lt"/>
                <a:ea typeface="+mn-ea"/>
                <a:cs typeface="+mn-cs"/>
              </a:rPr>
              <a:t>версии 5 (</a:t>
            </a:r>
            <a:r>
              <a:rPr lang="en-US" sz="1200" kern="1200" dirty="0" smtClean="0">
                <a:solidFill>
                  <a:schemeClr val="tx1"/>
                </a:solidFill>
                <a:effectLst/>
                <a:latin typeface="+mn-lt"/>
                <a:ea typeface="+mn-ea"/>
                <a:cs typeface="+mn-cs"/>
              </a:rPr>
              <a:t>v5)</a:t>
            </a:r>
          </a:p>
          <a:p>
            <a:pPr marL="171450" indent="-171450">
              <a:buFontTx/>
              <a:buChar char="-"/>
            </a:pPr>
            <a:r>
              <a:rPr lang="en-US" sz="1200" kern="1200" dirty="0" smtClean="0">
                <a:solidFill>
                  <a:schemeClr val="tx1"/>
                </a:solidFill>
                <a:effectLst/>
                <a:latin typeface="+mn-lt"/>
                <a:ea typeface="+mn-ea"/>
                <a:cs typeface="+mn-cs"/>
              </a:rPr>
              <a:t>750 - </a:t>
            </a:r>
            <a:r>
              <a:rPr lang="en-US" sz="1200" kern="1200" dirty="0" err="1" smtClean="0">
                <a:solidFill>
                  <a:schemeClr val="tx1"/>
                </a:solidFill>
                <a:effectLst/>
                <a:latin typeface="+mn-lt"/>
                <a:ea typeface="+mn-ea"/>
                <a:cs typeface="+mn-cs"/>
              </a:rPr>
              <a:t>kerberos</a:t>
            </a:r>
            <a:r>
              <a:rPr lang="en-US" sz="1200" kern="1200" dirty="0" smtClean="0">
                <a:solidFill>
                  <a:schemeClr val="tx1"/>
                </a:solidFill>
                <a:effectLst/>
                <a:latin typeface="+mn-lt"/>
                <a:ea typeface="+mn-ea"/>
                <a:cs typeface="+mn-cs"/>
              </a:rPr>
              <a:t>-iv - </a:t>
            </a:r>
            <a:r>
              <a:rPr lang="ru-RU" sz="1200" kern="1200" dirty="0" smtClean="0">
                <a:solidFill>
                  <a:schemeClr val="tx1"/>
                </a:solidFill>
                <a:effectLst/>
                <a:latin typeface="+mn-lt"/>
                <a:ea typeface="+mn-ea"/>
                <a:cs typeface="+mn-cs"/>
              </a:rPr>
              <a:t>Службы </a:t>
            </a:r>
            <a:r>
              <a:rPr lang="en-US" sz="1200" kern="1200" dirty="0" smtClean="0">
                <a:solidFill>
                  <a:schemeClr val="tx1"/>
                </a:solidFill>
                <a:effectLst/>
                <a:latin typeface="+mn-lt"/>
                <a:ea typeface="+mn-ea"/>
                <a:cs typeface="+mn-cs"/>
              </a:rPr>
              <a:t>Kerberos </a:t>
            </a:r>
            <a:r>
              <a:rPr lang="ru-RU" sz="1200" kern="1200" dirty="0" smtClean="0">
                <a:solidFill>
                  <a:schemeClr val="tx1"/>
                </a:solidFill>
                <a:effectLst/>
                <a:latin typeface="+mn-lt"/>
                <a:ea typeface="+mn-ea"/>
                <a:cs typeface="+mn-cs"/>
              </a:rPr>
              <a:t>версии 4 (</a:t>
            </a:r>
            <a:r>
              <a:rPr lang="en-US" sz="1200" kern="1200" dirty="0" smtClean="0">
                <a:solidFill>
                  <a:schemeClr val="tx1"/>
                </a:solidFill>
                <a:effectLst/>
                <a:latin typeface="+mn-lt"/>
                <a:ea typeface="+mn-ea"/>
                <a:cs typeface="+mn-cs"/>
              </a:rPr>
              <a:t>v4)</a:t>
            </a:r>
          </a:p>
          <a:p>
            <a:pPr marL="171450" indent="-171450">
              <a:buFontTx/>
              <a:buChar char="-"/>
            </a:pPr>
            <a:r>
              <a:rPr lang="ru-RU" sz="1200" kern="1200" dirty="0" smtClean="0">
                <a:solidFill>
                  <a:schemeClr val="tx1"/>
                </a:solidFill>
                <a:effectLst/>
                <a:latin typeface="+mn-lt"/>
                <a:ea typeface="+mn-ea"/>
                <a:cs typeface="+mn-cs"/>
              </a:rPr>
              <a:t>543/</a:t>
            </a:r>
            <a:r>
              <a:rPr lang="ru-RU" sz="1200" kern="1200" dirty="0" err="1" smtClean="0">
                <a:solidFill>
                  <a:schemeClr val="tx1"/>
                </a:solidFill>
                <a:effectLst/>
                <a:latin typeface="+mn-lt"/>
                <a:ea typeface="+mn-ea"/>
                <a:cs typeface="+mn-cs"/>
              </a:rPr>
              <a:t>tcp</a:t>
            </a:r>
            <a:r>
              <a:rPr lang="en-US" sz="1200" kern="1200" dirty="0" smtClean="0">
                <a:solidFill>
                  <a:schemeClr val="tx1"/>
                </a:solidFill>
                <a:effectLst/>
                <a:latin typeface="+mn-lt"/>
                <a:ea typeface="+mn-ea"/>
                <a:cs typeface="+mn-cs"/>
              </a:rPr>
              <a:t> – </a:t>
            </a:r>
            <a:r>
              <a:rPr lang="ru-RU" sz="1200" kern="1200" dirty="0" err="1" smtClean="0">
                <a:solidFill>
                  <a:schemeClr val="tx1"/>
                </a:solidFill>
                <a:effectLst/>
                <a:latin typeface="+mn-lt"/>
                <a:ea typeface="+mn-ea"/>
                <a:cs typeface="+mn-cs"/>
              </a:rPr>
              <a:t>klogin</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Удалённый вход по протоколу </a:t>
            </a:r>
            <a:r>
              <a:rPr lang="ru-RU" sz="1200" kern="1200" dirty="0" err="1" smtClean="0">
                <a:solidFill>
                  <a:schemeClr val="tx1"/>
                </a:solidFill>
                <a:effectLst/>
                <a:latin typeface="+mn-lt"/>
                <a:ea typeface="+mn-ea"/>
                <a:cs typeface="+mn-cs"/>
              </a:rPr>
              <a:t>Kerberos</a:t>
            </a:r>
            <a:r>
              <a:rPr lang="ru-RU" sz="1200" kern="1200" dirty="0" smtClean="0">
                <a:solidFill>
                  <a:schemeClr val="tx1"/>
                </a:solidFill>
                <a:effectLst/>
                <a:latin typeface="+mn-lt"/>
                <a:ea typeface="+mn-ea"/>
                <a:cs typeface="+mn-cs"/>
              </a:rPr>
              <a:t> версии 5 (v5)</a:t>
            </a:r>
            <a:endParaRPr lang="en-US" sz="1200" kern="1200" dirty="0" smtClean="0">
              <a:solidFill>
                <a:schemeClr val="tx1"/>
              </a:solidFill>
              <a:effectLst/>
              <a:latin typeface="+mn-lt"/>
              <a:ea typeface="+mn-ea"/>
              <a:cs typeface="+mn-cs"/>
            </a:endParaRPr>
          </a:p>
          <a:p>
            <a:pPr marL="171450" indent="-171450">
              <a:buFontTx/>
              <a:buChar char="-"/>
            </a:pPr>
            <a:r>
              <a:rPr lang="ru-RU" sz="1200" kern="1200" dirty="0" smtClean="0">
                <a:solidFill>
                  <a:schemeClr val="tx1"/>
                </a:solidFill>
                <a:effectLst/>
                <a:latin typeface="+mn-lt"/>
                <a:ea typeface="+mn-ea"/>
                <a:cs typeface="+mn-cs"/>
              </a:rPr>
              <a:t>544/</a:t>
            </a:r>
            <a:r>
              <a:rPr lang="ru-RU" sz="1200" kern="1200" dirty="0" err="1" smtClean="0">
                <a:solidFill>
                  <a:schemeClr val="tx1"/>
                </a:solidFill>
                <a:effectLst/>
                <a:latin typeface="+mn-lt"/>
                <a:ea typeface="+mn-ea"/>
                <a:cs typeface="+mn-cs"/>
              </a:rPr>
              <a:t>tcp</a:t>
            </a:r>
            <a:r>
              <a:rPr lang="en-US" sz="1200" kern="1200" dirty="0" smtClean="0">
                <a:solidFill>
                  <a:schemeClr val="tx1"/>
                </a:solidFill>
                <a:effectLst/>
                <a:latin typeface="+mn-lt"/>
                <a:ea typeface="+mn-ea"/>
                <a:cs typeface="+mn-cs"/>
              </a:rPr>
              <a:t> - </a:t>
            </a:r>
            <a:r>
              <a:rPr lang="ru-RU" sz="1200" kern="1200" dirty="0" err="1" smtClean="0">
                <a:solidFill>
                  <a:schemeClr val="tx1"/>
                </a:solidFill>
                <a:effectLst/>
                <a:latin typeface="+mn-lt"/>
                <a:ea typeface="+mn-ea"/>
                <a:cs typeface="+mn-cs"/>
              </a:rPr>
              <a:t>kshell</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Удалённая оболочка по протоколу </a:t>
            </a:r>
            <a:r>
              <a:rPr lang="ru-RU" sz="1200" kern="1200" dirty="0" err="1" smtClean="0">
                <a:solidFill>
                  <a:schemeClr val="tx1"/>
                </a:solidFill>
                <a:effectLst/>
                <a:latin typeface="+mn-lt"/>
                <a:ea typeface="+mn-ea"/>
                <a:cs typeface="+mn-cs"/>
              </a:rPr>
              <a:t>Kerberos</a:t>
            </a:r>
            <a:r>
              <a:rPr lang="ru-RU" sz="1200" kern="1200" dirty="0" smtClean="0">
                <a:solidFill>
                  <a:schemeClr val="tx1"/>
                </a:solidFill>
                <a:effectLst/>
                <a:latin typeface="+mn-lt"/>
                <a:ea typeface="+mn-ea"/>
                <a:cs typeface="+mn-cs"/>
              </a:rPr>
              <a:t> версии 5 (v5)</a:t>
            </a:r>
            <a:endParaRPr lang="en-US" sz="1200" kern="1200" dirty="0" smtClean="0">
              <a:solidFill>
                <a:schemeClr val="tx1"/>
              </a:solidFill>
              <a:effectLst/>
              <a:latin typeface="+mn-lt"/>
              <a:ea typeface="+mn-ea"/>
              <a:cs typeface="+mn-cs"/>
            </a:endParaRPr>
          </a:p>
          <a:p>
            <a:pPr marL="171450" indent="-171450">
              <a:buFontTx/>
              <a:buChar char="-"/>
            </a:pPr>
            <a:r>
              <a:rPr lang="ru-RU" sz="1200" kern="1200" dirty="0" smtClean="0">
                <a:solidFill>
                  <a:schemeClr val="tx1"/>
                </a:solidFill>
                <a:effectLst/>
                <a:latin typeface="+mn-lt"/>
                <a:ea typeface="+mn-ea"/>
                <a:cs typeface="+mn-cs"/>
              </a:rPr>
              <a:t>4444</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krb524</a:t>
            </a:r>
            <a:r>
              <a:rPr lang="en-US" sz="1200" kern="1200" dirty="0" smtClean="0">
                <a:solidFill>
                  <a:schemeClr val="tx1"/>
                </a:solidFill>
                <a:effectLst/>
                <a:latin typeface="+mn-lt"/>
                <a:ea typeface="+mn-ea"/>
                <a:cs typeface="+mn-cs"/>
              </a:rPr>
              <a:t> - </a:t>
            </a:r>
            <a:r>
              <a:rPr lang="ru-RU" sz="1200" kern="1200" dirty="0" smtClean="0">
                <a:solidFill>
                  <a:schemeClr val="tx1"/>
                </a:solidFill>
                <a:effectLst/>
                <a:latin typeface="+mn-lt"/>
                <a:ea typeface="+mn-ea"/>
                <a:cs typeface="+mn-cs"/>
              </a:rPr>
              <a:t>Преобразователь билетов </a:t>
            </a:r>
            <a:r>
              <a:rPr lang="ru-RU" sz="1200" kern="1200" dirty="0" err="1" smtClean="0">
                <a:solidFill>
                  <a:schemeClr val="tx1"/>
                </a:solidFill>
                <a:effectLst/>
                <a:latin typeface="+mn-lt"/>
                <a:ea typeface="+mn-ea"/>
                <a:cs typeface="+mn-cs"/>
              </a:rPr>
              <a:t>Kerberos</a:t>
            </a:r>
            <a:r>
              <a:rPr lang="ru-RU" sz="1200" kern="1200" dirty="0" smtClean="0">
                <a:solidFill>
                  <a:schemeClr val="tx1"/>
                </a:solidFill>
                <a:effectLst/>
                <a:latin typeface="+mn-lt"/>
                <a:ea typeface="+mn-ea"/>
                <a:cs typeface="+mn-cs"/>
              </a:rPr>
              <a:t> версии 5 (v5) к версии 4 (v4)</a:t>
            </a:r>
            <a:endParaRPr lang="en-US" sz="1200" kern="1200" dirty="0" smtClean="0">
              <a:solidFill>
                <a:schemeClr val="tx1"/>
              </a:solidFill>
              <a:effectLst/>
              <a:latin typeface="+mn-lt"/>
              <a:ea typeface="+mn-ea"/>
              <a:cs typeface="+mn-cs"/>
            </a:endParaRPr>
          </a:p>
          <a:p>
            <a:pPr marL="171450" indent="-171450">
              <a:buFontTx/>
              <a:buChar char="-"/>
            </a:pPr>
            <a:r>
              <a:rPr lang="ru-RU" sz="1200" u="none" kern="1200" dirty="0" smtClean="0">
                <a:solidFill>
                  <a:schemeClr val="tx1"/>
                </a:solidFill>
                <a:effectLst/>
                <a:latin typeface="+mn-lt"/>
                <a:ea typeface="+mn-ea"/>
                <a:cs typeface="+mn-cs"/>
              </a:rPr>
              <a:t>И др.</a:t>
            </a:r>
            <a:endParaRPr lang="en-US" sz="1200" u="none" kern="1200" dirty="0" smtClean="0">
              <a:solidFill>
                <a:schemeClr val="tx1"/>
              </a:solidFill>
              <a:effectLst/>
              <a:latin typeface="+mn-lt"/>
              <a:ea typeface="+mn-ea"/>
              <a:cs typeface="+mn-cs"/>
            </a:endParaRPr>
          </a:p>
          <a:p>
            <a:pPr marL="0" indent="0">
              <a:buFontTx/>
              <a:buNone/>
            </a:pPr>
            <a:endParaRPr lang="ru-RU" u="none" dirty="0"/>
          </a:p>
        </p:txBody>
      </p:sp>
      <p:sp>
        <p:nvSpPr>
          <p:cNvPr id="4" name="Номер слайда 3"/>
          <p:cNvSpPr>
            <a:spLocks noGrp="1"/>
          </p:cNvSpPr>
          <p:nvPr>
            <p:ph type="sldNum" sz="quarter" idx="10"/>
          </p:nvPr>
        </p:nvSpPr>
        <p:spPr/>
        <p:txBody>
          <a:bodyPr/>
          <a:lstStyle/>
          <a:p>
            <a:fld id="{80EA2E60-5E3E-4AAB-B5EC-6CA89797E6E9}" type="slidenum">
              <a:rPr lang="ru-RU" smtClean="0"/>
              <a:t>52</a:t>
            </a:fld>
            <a:endParaRPr lang="ru-RU"/>
          </a:p>
        </p:txBody>
      </p:sp>
    </p:spTree>
    <p:extLst>
      <p:ext uri="{BB962C8B-B14F-4D97-AF65-F5344CB8AC3E}">
        <p14:creationId xmlns:p14="http://schemas.microsoft.com/office/powerpoint/2010/main" val="307678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Шаг первый – </a:t>
            </a:r>
            <a:r>
              <a:rPr lang="en-US" dirty="0" smtClean="0"/>
              <a:t>discover. </a:t>
            </a:r>
            <a:r>
              <a:rPr lang="ru-RU" dirty="0" smtClean="0"/>
              <a:t>На этом</a:t>
            </a:r>
            <a:r>
              <a:rPr lang="ru-RU" baseline="0" dirty="0" smtClean="0"/>
              <a:t> шаге клиент ищет </a:t>
            </a:r>
            <a:r>
              <a:rPr lang="en-US" baseline="0" dirty="0" err="1" smtClean="0"/>
              <a:t>dhcp</a:t>
            </a:r>
            <a:r>
              <a:rPr lang="en-US" baseline="0" dirty="0" smtClean="0"/>
              <a:t> </a:t>
            </a:r>
            <a:r>
              <a:rPr lang="ru-RU" baseline="0" dirty="0" smtClean="0"/>
              <a:t>сервера в сети. Да, </a:t>
            </a:r>
            <a:r>
              <a:rPr lang="en-US" baseline="0" dirty="0" smtClean="0"/>
              <a:t>DHCP </a:t>
            </a:r>
            <a:r>
              <a:rPr lang="ru-RU" baseline="0" dirty="0" smtClean="0"/>
              <a:t>серверов может быть несколько и клиент изначально не владеет информацией ни об одном из них. Такой трафик является широковещательным, его получают все узлы в сети.</a:t>
            </a:r>
          </a:p>
          <a:p>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Шаг второй – </a:t>
            </a:r>
            <a:r>
              <a:rPr lang="en-US" dirty="0" smtClean="0"/>
              <a:t>offer. </a:t>
            </a:r>
            <a:r>
              <a:rPr lang="ru-RU" dirty="0" smtClean="0"/>
              <a:t>В ответ на запрос клиента сервер подготавливает</a:t>
            </a:r>
            <a:r>
              <a:rPr lang="ru-RU" baseline="0" dirty="0" smtClean="0"/>
              <a:t> всю необходимую информацию: как</a:t>
            </a:r>
            <a:r>
              <a:rPr lang="en-US" baseline="0" dirty="0" smtClean="0"/>
              <a:t> </a:t>
            </a:r>
            <a:r>
              <a:rPr lang="en-US" baseline="0" dirty="0" err="1" smtClean="0"/>
              <a:t>ip</a:t>
            </a:r>
            <a:r>
              <a:rPr lang="en-US" baseline="0" dirty="0" smtClean="0"/>
              <a:t> </a:t>
            </a:r>
            <a:r>
              <a:rPr lang="ru-RU" baseline="0" dirty="0" smtClean="0"/>
              <a:t>адрес, так и остальные параметры конфигурации, включая время аренды адреса. Такой трафик направляется от сервера только к  запросившему клиенту, другим компьютерам в сети эта информация ни к чему. При этом такой ответ отправит каждый </a:t>
            </a:r>
            <a:r>
              <a:rPr lang="en-US" baseline="0" dirty="0" err="1" smtClean="0"/>
              <a:t>dhcp</a:t>
            </a:r>
            <a:r>
              <a:rPr lang="en-US" baseline="0" dirty="0" smtClean="0"/>
              <a:t> </a:t>
            </a:r>
            <a:r>
              <a:rPr lang="ru-RU" baseline="0" dirty="0" smtClean="0"/>
              <a:t>сервер, работающий в сети и получивший </a:t>
            </a:r>
            <a:r>
              <a:rPr lang="en-US" baseline="0" dirty="0" smtClean="0"/>
              <a:t>discover</a:t>
            </a:r>
            <a:r>
              <a:rPr lang="ru-RU" baseline="0" dirty="0" smtClean="0"/>
              <a:t>. Если серверов несколько, то клиент получит несколько предложений об аренде.</a:t>
            </a:r>
            <a:endParaRPr lang="ru-RU" dirty="0" smtClean="0"/>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Шаг третий – </a:t>
            </a:r>
            <a:r>
              <a:rPr lang="en-US" dirty="0" smtClean="0"/>
              <a:t>request. </a:t>
            </a:r>
            <a:r>
              <a:rPr lang="ru-RU" dirty="0" smtClean="0"/>
              <a:t>Клиент должен подтвердить, что предложенная </a:t>
            </a:r>
            <a:r>
              <a:rPr lang="en-US" dirty="0" err="1" smtClean="0"/>
              <a:t>dhcp</a:t>
            </a:r>
            <a:r>
              <a:rPr lang="en-US" dirty="0" smtClean="0"/>
              <a:t> </a:t>
            </a:r>
            <a:r>
              <a:rPr lang="ru-RU" dirty="0" smtClean="0"/>
              <a:t>сервером конфигурация его устраивает и он готов арендовать</a:t>
            </a:r>
            <a:r>
              <a:rPr lang="ru-RU" baseline="0" dirty="0" smtClean="0"/>
              <a:t> </a:t>
            </a:r>
            <a:r>
              <a:rPr lang="en-US" baseline="0" dirty="0" err="1" smtClean="0"/>
              <a:t>ip</a:t>
            </a:r>
            <a:r>
              <a:rPr lang="en-US" baseline="0" dirty="0" smtClean="0"/>
              <a:t> </a:t>
            </a:r>
            <a:r>
              <a:rPr lang="ru-RU" baseline="0" dirty="0" smtClean="0"/>
              <a:t>адрес. Клиент ответит серверу только на один </a:t>
            </a:r>
            <a:r>
              <a:rPr lang="en-US" baseline="0" dirty="0" smtClean="0"/>
              <a:t>request, </a:t>
            </a:r>
            <a:r>
              <a:rPr lang="ru-RU" baseline="0" dirty="0" smtClean="0"/>
              <a:t>который придет к нему первым, остальные </a:t>
            </a:r>
            <a:r>
              <a:rPr lang="ru-RU" baseline="0" dirty="0" err="1" smtClean="0"/>
              <a:t>офферы</a:t>
            </a:r>
            <a:r>
              <a:rPr lang="ru-RU" baseline="0" dirty="0" smtClean="0"/>
              <a:t> отбросит – несколько разных адресов клиенту не нужно. </a:t>
            </a:r>
            <a:endParaRPr lang="ru-RU" dirty="0" smtClean="0"/>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Шаг</a:t>
            </a:r>
            <a:r>
              <a:rPr lang="ru-RU" baseline="0" dirty="0" smtClean="0"/>
              <a:t> четвертый – </a:t>
            </a:r>
            <a:r>
              <a:rPr lang="en-US" baseline="0" dirty="0" smtClean="0"/>
              <a:t>Acknowledgement. </a:t>
            </a:r>
            <a:r>
              <a:rPr lang="ru-RU" baseline="0" dirty="0" smtClean="0"/>
              <a:t>Сервер, получивший </a:t>
            </a:r>
            <a:r>
              <a:rPr lang="en-US" baseline="0" dirty="0" smtClean="0"/>
              <a:t>request, </a:t>
            </a:r>
            <a:r>
              <a:rPr lang="ru-RU" baseline="0" dirty="0" smtClean="0"/>
              <a:t>подтвердит, что он сохранил в своей базе данных информацию о клиенте (это, напомню, </a:t>
            </a:r>
            <a:r>
              <a:rPr lang="en-US" baseline="0" dirty="0" smtClean="0"/>
              <a:t>mac </a:t>
            </a:r>
            <a:r>
              <a:rPr lang="ru-RU" baseline="0" dirty="0" smtClean="0"/>
              <a:t>адрес клиента). После отправки ответа процесс </a:t>
            </a:r>
            <a:r>
              <a:rPr lang="en-US" baseline="0" dirty="0" err="1" smtClean="0"/>
              <a:t>dhcp</a:t>
            </a:r>
            <a:r>
              <a:rPr lang="en-US" baseline="0" dirty="0" smtClean="0"/>
              <a:t> </a:t>
            </a:r>
            <a:r>
              <a:rPr lang="ru-RU" baseline="0" dirty="0" smtClean="0"/>
              <a:t>считается завершенным. Таймер аренды адреса активен, компьютер применил полученную конфигурацию для своего сетевого адаптера и готов работать в сети.</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6</a:t>
            </a:fld>
            <a:endParaRPr lang="ru-RU"/>
          </a:p>
        </p:txBody>
      </p:sp>
    </p:spTree>
    <p:extLst>
      <p:ext uri="{BB962C8B-B14F-4D97-AF65-F5344CB8AC3E}">
        <p14:creationId xmlns:p14="http://schemas.microsoft.com/office/powerpoint/2010/main" val="1056850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latin typeface="Arial" panose="020B0604020202020204" pitchFamily="34" charset="0"/>
                <a:cs typeface="Arial" panose="020B0604020202020204" pitchFamily="34" charset="0"/>
              </a:rPr>
              <a:t>Сообщение</a:t>
            </a:r>
            <a:r>
              <a:rPr lang="ru-RU" sz="1200" baseline="0" dirty="0" smtClean="0">
                <a:latin typeface="Arial" panose="020B0604020202020204" pitchFamily="34" charset="0"/>
                <a:cs typeface="Arial" panose="020B0604020202020204" pitchFamily="34" charset="0"/>
              </a:rPr>
              <a:t> отказа аренды, которое посылает компьютер в случае нахождения конфликта </a:t>
            </a:r>
            <a:r>
              <a:rPr lang="en-US" sz="1200" baseline="0" dirty="0" err="1" smtClean="0">
                <a:latin typeface="Arial" panose="020B0604020202020204" pitchFamily="34" charset="0"/>
                <a:cs typeface="Arial" panose="020B0604020202020204" pitchFamily="34" charset="0"/>
              </a:rPr>
              <a:t>ip</a:t>
            </a:r>
            <a:r>
              <a:rPr lang="en-US" sz="1200" baseline="0" dirty="0" smtClean="0">
                <a:latin typeface="Arial" panose="020B0604020202020204" pitchFamily="34" charset="0"/>
                <a:cs typeface="Arial" panose="020B0604020202020204" pitchFamily="34" charset="0"/>
              </a:rPr>
              <a:t> </a:t>
            </a:r>
            <a:r>
              <a:rPr lang="ru-RU" sz="1200" baseline="0" dirty="0" smtClean="0">
                <a:latin typeface="Arial" panose="020B0604020202020204" pitchFamily="34" charset="0"/>
                <a:cs typeface="Arial" panose="020B0604020202020204" pitchFamily="34" charset="0"/>
              </a:rPr>
              <a:t>адресов. Конфликт происходит, если у какого либо другого компьютера уже настроен адрес, полученный компьютером от </a:t>
            </a:r>
            <a:r>
              <a:rPr lang="en-US" sz="1200" baseline="0" dirty="0" err="1" smtClean="0">
                <a:latin typeface="Arial" panose="020B0604020202020204" pitchFamily="34" charset="0"/>
                <a:cs typeface="Arial" panose="020B0604020202020204" pitchFamily="34" charset="0"/>
              </a:rPr>
              <a:t>dhcp</a:t>
            </a:r>
            <a:r>
              <a:rPr lang="en-US" sz="1200" baseline="0" dirty="0" smtClean="0">
                <a:latin typeface="Arial" panose="020B0604020202020204" pitchFamily="34" charset="0"/>
                <a:cs typeface="Arial" panose="020B0604020202020204" pitchFamily="34" charset="0"/>
              </a:rPr>
              <a:t> </a:t>
            </a:r>
            <a:r>
              <a:rPr lang="ru-RU" sz="1200" baseline="0" dirty="0" smtClean="0">
                <a:latin typeface="Arial" panose="020B0604020202020204" pitchFamily="34" charset="0"/>
                <a:cs typeface="Arial" panose="020B0604020202020204" pitchFamily="34" charset="0"/>
              </a:rPr>
              <a:t>сервером. </a:t>
            </a:r>
            <a:r>
              <a:rPr lang="ru-RU" sz="1200" dirty="0" smtClean="0">
                <a:latin typeface="Arial" panose="020B0604020202020204" pitchFamily="34" charset="0"/>
                <a:cs typeface="Arial" panose="020B0604020202020204" pitchFamily="34" charset="0"/>
              </a:rPr>
              <a:t>Компьютер</a:t>
            </a:r>
            <a:r>
              <a:rPr lang="ru-RU" sz="1200" baseline="0" dirty="0" smtClean="0">
                <a:latin typeface="Arial" panose="020B0604020202020204" pitchFamily="34" charset="0"/>
                <a:cs typeface="Arial" panose="020B0604020202020204" pitchFamily="34" charset="0"/>
              </a:rPr>
              <a:t> просто рассылает широковещательное </a:t>
            </a:r>
            <a:r>
              <a:rPr lang="en-US" sz="1200" baseline="0" dirty="0" err="1" smtClean="0">
                <a:latin typeface="Arial" panose="020B0604020202020204" pitchFamily="34" charset="0"/>
                <a:cs typeface="Arial" panose="020B0604020202020204" pitchFamily="34" charset="0"/>
              </a:rPr>
              <a:t>arp</a:t>
            </a:r>
            <a:r>
              <a:rPr lang="en-US" sz="1200" baseline="0" dirty="0" smtClean="0">
                <a:latin typeface="Arial" panose="020B0604020202020204" pitchFamily="34" charset="0"/>
                <a:cs typeface="Arial" panose="020B0604020202020204" pitchFamily="34" charset="0"/>
              </a:rPr>
              <a:t> </a:t>
            </a:r>
            <a:r>
              <a:rPr lang="ru-RU" sz="1200" baseline="0" dirty="0" smtClean="0">
                <a:latin typeface="Arial" panose="020B0604020202020204" pitchFamily="34" charset="0"/>
                <a:cs typeface="Arial" panose="020B0604020202020204" pitchFamily="34" charset="0"/>
              </a:rPr>
              <a:t>сообщение, где интересуется, у кого ещё есть </a:t>
            </a:r>
            <a:r>
              <a:rPr lang="en-US" sz="1200" baseline="0" dirty="0" err="1" smtClean="0">
                <a:latin typeface="Arial" panose="020B0604020202020204" pitchFamily="34" charset="0"/>
                <a:cs typeface="Arial" panose="020B0604020202020204" pitchFamily="34" charset="0"/>
              </a:rPr>
              <a:t>ip</a:t>
            </a:r>
            <a:r>
              <a:rPr lang="en-US" sz="1200" baseline="0" dirty="0" smtClean="0">
                <a:latin typeface="Arial" panose="020B0604020202020204" pitchFamily="34" charset="0"/>
                <a:cs typeface="Arial" panose="020B0604020202020204" pitchFamily="34" charset="0"/>
              </a:rPr>
              <a:t> </a:t>
            </a:r>
            <a:r>
              <a:rPr lang="ru-RU" sz="1200" baseline="0" dirty="0" smtClean="0">
                <a:latin typeface="Arial" panose="020B0604020202020204" pitchFamily="34" charset="0"/>
                <a:cs typeface="Arial" panose="020B0604020202020204" pitchFamily="34" charset="0"/>
              </a:rPr>
              <a:t>адрес, который наш компьютер получил от </a:t>
            </a:r>
            <a:r>
              <a:rPr lang="en-US" sz="1200" baseline="0" dirty="0" smtClean="0">
                <a:latin typeface="Arial" panose="020B0604020202020204" pitchFamily="34" charset="0"/>
                <a:cs typeface="Arial" panose="020B0604020202020204" pitchFamily="34" charset="0"/>
              </a:rPr>
              <a:t>DHCP. </a:t>
            </a:r>
            <a:r>
              <a:rPr lang="ru-RU" sz="1200" baseline="0" dirty="0" smtClean="0">
                <a:latin typeface="Arial" panose="020B0604020202020204" pitchFamily="34" charset="0"/>
                <a:cs typeface="Arial" panose="020B0604020202020204" pitchFamily="34" charset="0"/>
              </a:rPr>
              <a:t>Если ответ на </a:t>
            </a:r>
            <a:r>
              <a:rPr lang="en-US" sz="1200" baseline="0" dirty="0" err="1" smtClean="0">
                <a:latin typeface="Arial" panose="020B0604020202020204" pitchFamily="34" charset="0"/>
                <a:cs typeface="Arial" panose="020B0604020202020204" pitchFamily="34" charset="0"/>
              </a:rPr>
              <a:t>arp</a:t>
            </a:r>
            <a:r>
              <a:rPr lang="en-US" sz="1200" baseline="0" dirty="0" smtClean="0">
                <a:latin typeface="Arial" panose="020B0604020202020204" pitchFamily="34" charset="0"/>
                <a:cs typeface="Arial" panose="020B0604020202020204" pitchFamily="34" charset="0"/>
              </a:rPr>
              <a:t> </a:t>
            </a:r>
            <a:r>
              <a:rPr lang="ru-RU" sz="1200" baseline="0" dirty="0" smtClean="0">
                <a:latin typeface="Arial" panose="020B0604020202020204" pitchFamily="34" charset="0"/>
                <a:cs typeface="Arial" panose="020B0604020202020204" pitchFamily="34" charset="0"/>
              </a:rPr>
              <a:t>будет получен, то компьютер рассылает широковещательное сообщение </a:t>
            </a:r>
            <a:r>
              <a:rPr lang="en-US" sz="1200" baseline="0" dirty="0" smtClean="0">
                <a:latin typeface="Arial" panose="020B0604020202020204" pitchFamily="34" charset="0"/>
                <a:cs typeface="Arial" panose="020B0604020202020204" pitchFamily="34" charset="0"/>
              </a:rPr>
              <a:t>DHCPDECLINE</a:t>
            </a:r>
            <a:r>
              <a:rPr lang="ru-RU" sz="1200" baseline="0" dirty="0" smtClean="0">
                <a:latin typeface="Arial" panose="020B0604020202020204" pitchFamily="34" charset="0"/>
                <a:cs typeface="Arial" panose="020B0604020202020204" pitchFamily="34" charset="0"/>
              </a:rPr>
              <a:t>, в котором говорится, что выданный </a:t>
            </a:r>
            <a:r>
              <a:rPr lang="en-US" sz="1200" baseline="0" dirty="0" err="1" smtClean="0">
                <a:latin typeface="Arial" panose="020B0604020202020204" pitchFamily="34" charset="0"/>
                <a:cs typeface="Arial" panose="020B0604020202020204" pitchFamily="34" charset="0"/>
              </a:rPr>
              <a:t>dhcp</a:t>
            </a:r>
            <a:r>
              <a:rPr lang="ru-RU" sz="1200" baseline="0" dirty="0" smtClean="0">
                <a:latin typeface="Arial" panose="020B0604020202020204" pitchFamily="34" charset="0"/>
                <a:cs typeface="Arial" panose="020B0604020202020204" pitchFamily="34" charset="0"/>
              </a:rPr>
              <a:t> сервером адрес уже присутствует в сети. После отправки такого сообщение компьютер запускает процесс </a:t>
            </a:r>
            <a:r>
              <a:rPr lang="en-US" sz="1200" baseline="0" dirty="0" smtClean="0">
                <a:latin typeface="Arial" panose="020B0604020202020204" pitchFamily="34" charset="0"/>
                <a:cs typeface="Arial" panose="020B0604020202020204" pitchFamily="34" charset="0"/>
              </a:rPr>
              <a:t>DORA </a:t>
            </a:r>
            <a:r>
              <a:rPr lang="ru-RU" sz="1200" baseline="0" dirty="0" smtClean="0">
                <a:latin typeface="Arial" panose="020B0604020202020204" pitchFamily="34" charset="0"/>
                <a:cs typeface="Arial" panose="020B0604020202020204" pitchFamily="34" charset="0"/>
              </a:rPr>
              <a:t>заново до тех пор, пока не получит уникальный адрес в сети.</a:t>
            </a:r>
          </a:p>
          <a:p>
            <a:endParaRPr lang="ru-RU" dirty="0" smtClean="0"/>
          </a:p>
          <a:p>
            <a:r>
              <a:rPr lang="ru-RU" baseline="0" dirty="0" smtClean="0"/>
              <a:t>Отмена подтверждения аренды. Данный ответ генерирует </a:t>
            </a:r>
            <a:r>
              <a:rPr lang="en-US" baseline="0" dirty="0" err="1" smtClean="0"/>
              <a:t>dhcp</a:t>
            </a:r>
            <a:r>
              <a:rPr lang="en-US" baseline="0" dirty="0" smtClean="0"/>
              <a:t> </a:t>
            </a:r>
            <a:r>
              <a:rPr lang="ru-RU" baseline="0" dirty="0" smtClean="0"/>
              <a:t>сервер в том случае, если компьютер запрашивает обновление для </a:t>
            </a:r>
            <a:r>
              <a:rPr lang="en-US" baseline="0" dirty="0" err="1" smtClean="0"/>
              <a:t>ip</a:t>
            </a:r>
            <a:r>
              <a:rPr lang="en-US" baseline="0" dirty="0" smtClean="0"/>
              <a:t> </a:t>
            </a:r>
            <a:r>
              <a:rPr lang="ru-RU" baseline="0" dirty="0" smtClean="0"/>
              <a:t>адреса, уже зарезервированного под другой компьютер в сети. Ещё такое происходит, если компьютер переместился в другую сеть и опять же пытается обновить время аренды для адреса, арендованного ранее. </a:t>
            </a:r>
          </a:p>
          <a:p>
            <a:r>
              <a:rPr lang="ru-RU" baseline="0" dirty="0" smtClean="0"/>
              <a:t>Если компьютер получает от </a:t>
            </a:r>
            <a:r>
              <a:rPr lang="en-US" baseline="0" dirty="0" err="1" smtClean="0"/>
              <a:t>dhcp</a:t>
            </a:r>
            <a:r>
              <a:rPr lang="en-US" baseline="0" dirty="0" smtClean="0"/>
              <a:t> </a:t>
            </a:r>
            <a:r>
              <a:rPr lang="ru-RU" baseline="0" dirty="0" smtClean="0"/>
              <a:t>сервера подобное сообщение, то он должен повторить процедуру аренды с нуля.</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7</a:t>
            </a:fld>
            <a:endParaRPr lang="ru-RU"/>
          </a:p>
        </p:txBody>
      </p:sp>
    </p:spTree>
    <p:extLst>
      <p:ext uri="{BB962C8B-B14F-4D97-AF65-F5344CB8AC3E}">
        <p14:creationId xmlns:p14="http://schemas.microsoft.com/office/powerpoint/2010/main" val="3258400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Освобождение. Клиент отправляет это сообщение, чтобы уведомить сервер об освобождении занимаемого IP. Иными словами, это досрочное окончание аренды.</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Этим сообщением клиент запрашивает у сервера локальные настройки. Отправляется, когда клиент уже получил IP, но для правильной работы ему требуется конфигурация сети. Сервер информирует клиента ответным сообщением с указанием всех запрошенных опций.</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8</a:t>
            </a:fld>
            <a:endParaRPr lang="ru-RU"/>
          </a:p>
        </p:txBody>
      </p:sp>
    </p:spTree>
    <p:extLst>
      <p:ext uri="{BB962C8B-B14F-4D97-AF65-F5344CB8AC3E}">
        <p14:creationId xmlns:p14="http://schemas.microsoft.com/office/powerpoint/2010/main" val="1919018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14. Если</a:t>
            </a:r>
            <a:r>
              <a:rPr lang="ru-RU" baseline="0" dirty="0" smtClean="0"/>
              <a:t> не контролировать выдачу </a:t>
            </a:r>
            <a:r>
              <a:rPr lang="en-US" baseline="0" dirty="0" err="1" smtClean="0"/>
              <a:t>ip</a:t>
            </a:r>
            <a:r>
              <a:rPr lang="en-US" baseline="0" dirty="0" smtClean="0"/>
              <a:t> </a:t>
            </a:r>
            <a:r>
              <a:rPr lang="ru-RU" baseline="0" dirty="0" smtClean="0"/>
              <a:t>адресов по времени, то в обозримом будущем </a:t>
            </a:r>
            <a:r>
              <a:rPr lang="en-US" baseline="0" dirty="0" err="1" smtClean="0"/>
              <a:t>dhcp</a:t>
            </a:r>
            <a:r>
              <a:rPr lang="en-US" baseline="0" dirty="0" smtClean="0"/>
              <a:t> </a:t>
            </a:r>
            <a:r>
              <a:rPr lang="ru-RU" baseline="0" dirty="0" smtClean="0"/>
              <a:t>сервер просто раздаст все свои адреса клиентам и исчерпает пул адресов. Чтобы вечно не хранить запись об аренде клиентом, которому адрес уже не нужен, существует параметр время аренды. Вместе с другими параметрами сетевого стека клиент получает и время, на которое сервер дал ему в аренду адрес. Если клиент использует адрес, то через половину от полученного таймера к серверу придет запрос на обновление аренды. Так сервер будет отслеживать, что все выданные адреса нужны компьютерам.</a:t>
            </a:r>
          </a:p>
          <a:p>
            <a:r>
              <a:rPr lang="ru-RU" baseline="0" dirty="0" smtClean="0"/>
              <a:t>Если компьютер не выходит на связь, то его аренду </a:t>
            </a:r>
            <a:r>
              <a:rPr lang="en-US" baseline="0" dirty="0" err="1" smtClean="0"/>
              <a:t>ip</a:t>
            </a:r>
            <a:r>
              <a:rPr lang="en-US" baseline="0" dirty="0" smtClean="0"/>
              <a:t> </a:t>
            </a:r>
            <a:r>
              <a:rPr lang="ru-RU" baseline="0" dirty="0" smtClean="0"/>
              <a:t>адреса по истечению таймера можно прервать.</a:t>
            </a:r>
          </a:p>
          <a:p>
            <a:r>
              <a:rPr lang="ru-RU" baseline="0" dirty="0" smtClean="0"/>
              <a:t>Так как протокол </a:t>
            </a:r>
            <a:r>
              <a:rPr lang="en-US" baseline="0" dirty="0" smtClean="0"/>
              <a:t>DHCP </a:t>
            </a:r>
            <a:r>
              <a:rPr lang="ru-RU" baseline="0" dirty="0" smtClean="0"/>
              <a:t>использует </a:t>
            </a:r>
            <a:r>
              <a:rPr lang="en-US" baseline="0" dirty="0" smtClean="0"/>
              <a:t>UDP, </a:t>
            </a:r>
            <a:r>
              <a:rPr lang="ru-RU" baseline="0" dirty="0" smtClean="0"/>
              <a:t>то существует вероятность, что запрос клиента на обновление аренды может не дойти до сервера. Бывают и такие моменты, что </a:t>
            </a:r>
            <a:r>
              <a:rPr lang="en-US" baseline="0" dirty="0" err="1" smtClean="0"/>
              <a:t>dhcp</a:t>
            </a:r>
            <a:r>
              <a:rPr lang="en-US" baseline="0" dirty="0" smtClean="0"/>
              <a:t> </a:t>
            </a:r>
            <a:r>
              <a:rPr lang="ru-RU" baseline="0" dirty="0" smtClean="0"/>
              <a:t>сервер перегружен запросами и физически не может ответить всем. Поэтому изначально клиент посылает запрос на продление аренды через половину от этого таймера, если ответ не был получен – то ещё раз, через половину от оставшегося времени аренды. Наконец, последний запрос от клиента будет при полном истечении аренды, и если сервер до сих пор не ответил, то клиент начинает процедуру получения адреса заново. </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9</a:t>
            </a:fld>
            <a:endParaRPr lang="ru-RU"/>
          </a:p>
        </p:txBody>
      </p:sp>
    </p:spTree>
    <p:extLst>
      <p:ext uri="{BB962C8B-B14F-4D97-AF65-F5344CB8AC3E}">
        <p14:creationId xmlns:p14="http://schemas.microsoft.com/office/powerpoint/2010/main" val="1993888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ru-RU" i="0" baseline="0" dirty="0" smtClean="0"/>
              <a:t>С виду протокол довольно простой, но на нем </a:t>
            </a:r>
            <a:r>
              <a:rPr lang="ru-RU" dirty="0" smtClean="0"/>
              <a:t>держится огромное количество как локальных инфраструктур, так и глобальные сети. </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smtClean="0"/>
              <a:t>Основная задача протокола </a:t>
            </a:r>
            <a:r>
              <a:rPr lang="en-US" baseline="0" dirty="0" smtClean="0"/>
              <a:t>DNS – </a:t>
            </a:r>
            <a:r>
              <a:rPr lang="ru-RU" baseline="0" dirty="0" smtClean="0"/>
              <a:t>предоставить удобную систему для обращения к устройствам по их именам. В этом случае нам уже не требуется запоминать все </a:t>
            </a:r>
            <a:r>
              <a:rPr lang="en-US" baseline="0" dirty="0" err="1" smtClean="0"/>
              <a:t>ip</a:t>
            </a:r>
            <a:r>
              <a:rPr lang="en-US" baseline="0" dirty="0" smtClean="0"/>
              <a:t> </a:t>
            </a:r>
            <a:r>
              <a:rPr lang="ru-RU" baseline="0" dirty="0" smtClean="0"/>
              <a:t>адреса устройств, так как эти адреса будут ассоциированы с удобными именами. С помощью протокола </a:t>
            </a:r>
            <a:r>
              <a:rPr lang="en-US" baseline="0" dirty="0" smtClean="0"/>
              <a:t>DNS </a:t>
            </a:r>
            <a:r>
              <a:rPr lang="ru-RU" baseline="0" dirty="0" smtClean="0"/>
              <a:t>мы обращаемся к веб сайтам глобальной сети интернет, к локальным устройствам, будь то компьютер или сервер.</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11</a:t>
            </a:fld>
            <a:endParaRPr lang="ru-RU"/>
          </a:p>
        </p:txBody>
      </p:sp>
    </p:spTree>
    <p:extLst>
      <p:ext uri="{BB962C8B-B14F-4D97-AF65-F5344CB8AC3E}">
        <p14:creationId xmlns:p14="http://schemas.microsoft.com/office/powerpoint/2010/main" val="2054758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 xmlns:a16="http://schemas.microsoft.com/office/drawing/2014/main" id="{B80FBCB0-19C3-4625-922F-1E99633524D5}"/>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 xmlns:a16="http://schemas.microsoft.com/office/drawing/2014/main" id="{997B471C-22F4-4921-A6C9-323F1774D1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8" name="Заголовок 1">
            <a:extLst>
              <a:ext uri="{FF2B5EF4-FFF2-40B4-BE49-F238E27FC236}">
                <a16:creationId xmlns="" xmlns:a16="http://schemas.microsoft.com/office/drawing/2014/main" id="{DB07697D-9A54-4A06-A5D0-96CE9E247AD3}"/>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9" name="Рисунок 8">
            <a:extLst>
              <a:ext uri="{FF2B5EF4-FFF2-40B4-BE49-F238E27FC236}">
                <a16:creationId xmlns="" xmlns:a16="http://schemas.microsoft.com/office/drawing/2014/main" id="{B362898B-58E7-4E6A-BD05-B9D65B1DA23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10" name="Текст 13">
            <a:extLst>
              <a:ext uri="{FF2B5EF4-FFF2-40B4-BE49-F238E27FC236}">
                <a16:creationId xmlns="" xmlns:a16="http://schemas.microsoft.com/office/drawing/2014/main" id="{641F2D1B-F3ED-4432-8AFF-DA00FD0CC79E}"/>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 xmlns:a16="http://schemas.microsoft.com/office/drawing/2014/main" id="{76FFB3BD-8AF8-4135-8DA5-C86CF3BD8405}"/>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8730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3B5CA0C3-2E3F-4C16-8F43-1643E3AA67E7}" type="slidenum">
              <a:rPr lang="ru-RU" smtClean="0"/>
              <a:t>‹#›</a:t>
            </a:fld>
            <a:endParaRPr lang="ru-RU"/>
          </a:p>
        </p:txBody>
      </p:sp>
      <p:pic>
        <p:nvPicPr>
          <p:cNvPr id="5" name="Рисунок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333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442915" y="1954216"/>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8959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33" y="1071840"/>
            <a:ext cx="9067257"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2681831" y="1954216"/>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7" y="1954216"/>
            <a:ext cx="4284663" cy="3995737"/>
          </a:xfrm>
          <a:solidFill>
            <a:schemeClr val="bg2"/>
          </a:solidFill>
        </p:spPr>
        <p:txBody>
          <a:bodyPr anchor="ctr"/>
          <a:lstStyle>
            <a:lvl1pPr marL="0" indent="0" algn="ctr">
              <a:buNone/>
              <a:defRPr/>
            </a:lvl1pPr>
          </a:lstStyle>
          <a:p>
            <a:pPr lvl="0"/>
            <a:endParaRPr lang="ru-RU" dirty="0"/>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4910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2674853" y="2333038"/>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7" name="Номер слайда 6"/>
          <p:cNvSpPr>
            <a:spLocks noGrp="1"/>
          </p:cNvSpPr>
          <p:nvPr>
            <p:ph type="sldNum" sz="quarter" idx="12"/>
          </p:nvPr>
        </p:nvSpPr>
        <p:spPr/>
        <p:txBody>
          <a:bodyPr/>
          <a:lstStyle>
            <a:lvl1pPr>
              <a:defRPr sz="1200"/>
            </a:lvl1pPr>
          </a:lstStyle>
          <a:p>
            <a:fld id="{3B5CA0C3-2E3F-4C16-8F43-1643E3AA67E7}" type="slidenum">
              <a:rPr lang="ru-RU" smtClean="0"/>
              <a:pPr/>
              <a:t>‹#›</a:t>
            </a:fld>
            <a:endParaRPr lang="ru-RU"/>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5" y="3444662"/>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0688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6" y="2605536"/>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5"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 xmlns:a16="http://schemas.microsoft.com/office/drawing/2014/main" id="{395F98E6-4BB7-4BB4-BA79-89A462A71BC9}"/>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41317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 xmlns:a16="http://schemas.microsoft.com/office/drawing/2014/main" id="{1C62A2F5-0D18-448F-8F09-10CE830C3C56}"/>
              </a:ext>
            </a:extLst>
          </p:cNvPr>
          <p:cNvSpPr/>
          <p:nvPr userDrawn="1"/>
        </p:nvSpPr>
        <p:spPr>
          <a:xfrm>
            <a:off x="3"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 xmlns:a16="http://schemas.microsoft.com/office/drawing/2014/main" id="{32E44E1D-04E4-45C0-8D07-C18DE0648E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074" r="35414"/>
          <a:stretch/>
        </p:blipFill>
        <p:spPr>
          <a:xfrm>
            <a:off x="-13405" y="772942"/>
            <a:ext cx="4740983" cy="6085061"/>
          </a:xfrm>
          <a:prstGeom prst="rect">
            <a:avLst/>
          </a:prstGeom>
        </p:spPr>
      </p:pic>
      <p:sp>
        <p:nvSpPr>
          <p:cNvPr id="8" name="Текст 3"/>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3" name="Текст 3"/>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Текст 3"/>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 xmlns:a16="http://schemas.microsoft.com/office/drawing/2014/main" id="{8554B43C-F7D2-4051-B789-EA94A05E9764}"/>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549499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583A0B7E-0842-41CB-8C3F-61B796FB8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2" y="0"/>
            <a:ext cx="4711700" cy="6858000"/>
          </a:xfrm>
          <a:prstGeom prst="rect">
            <a:avLst/>
          </a:prstGeom>
        </p:spPr>
      </p:pic>
      <p:sp>
        <p:nvSpPr>
          <p:cNvPr id="5" name="Текст 3">
            <a:extLst>
              <a:ext uri="{FF2B5EF4-FFF2-40B4-BE49-F238E27FC236}">
                <a16:creationId xmlns="" xmlns:a16="http://schemas.microsoft.com/office/drawing/2014/main" id="{FFE0D836-39B7-437E-ADCF-A3F8C393C34E}"/>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6" name="Текст 12">
            <a:extLst>
              <a:ext uri="{FF2B5EF4-FFF2-40B4-BE49-F238E27FC236}">
                <a16:creationId xmlns="" xmlns:a16="http://schemas.microsoft.com/office/drawing/2014/main" id="{BB5CA8A7-0417-46A1-B3D1-07DCA0AA8B5C}"/>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 xmlns:a16="http://schemas.microsoft.com/office/drawing/2014/main" id="{ACE15152-6544-4481-A539-8ADD4F796A6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a:extLst>
              <a:ext uri="{FF2B5EF4-FFF2-40B4-BE49-F238E27FC236}">
                <a16:creationId xmlns="" xmlns:a16="http://schemas.microsoft.com/office/drawing/2014/main" id="{1A204C63-43EC-4C40-88C3-75DC103B2776}"/>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9" name="Текст 3">
            <a:extLst>
              <a:ext uri="{FF2B5EF4-FFF2-40B4-BE49-F238E27FC236}">
                <a16:creationId xmlns="" xmlns:a16="http://schemas.microsoft.com/office/drawing/2014/main" id="{74C03718-8A69-4A18-8CE1-7E67AAE8BD8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0" name="Текст 3">
            <a:extLst>
              <a:ext uri="{FF2B5EF4-FFF2-40B4-BE49-F238E27FC236}">
                <a16:creationId xmlns="" xmlns:a16="http://schemas.microsoft.com/office/drawing/2014/main" id="{D2EB45C5-7255-4807-93FB-965621802D8D}"/>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TextBox 10">
            <a:extLst>
              <a:ext uri="{FF2B5EF4-FFF2-40B4-BE49-F238E27FC236}">
                <a16:creationId xmlns="" xmlns:a16="http://schemas.microsoft.com/office/drawing/2014/main" id="{9F3092F3-95F7-4406-A888-07CFA181977D}"/>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 xmlns:a16="http://schemas.microsoft.com/office/drawing/2014/main" id="{C8057605-4F0A-47D5-B37D-1CCA31B132EC}"/>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 xmlns:a16="http://schemas.microsoft.com/office/drawing/2014/main" id="{A949AD08-8FE2-48EB-82F1-7D36655F4225}"/>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12832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 xmlns:a16="http://schemas.microsoft.com/office/drawing/2014/main" id="{2082E0A9-6C9E-4AF5-AE5D-5ED702C2975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 y="1"/>
            <a:ext cx="4711700" cy="6858000"/>
          </a:xfrm>
          <a:prstGeom prst="rect">
            <a:avLst/>
          </a:prstGeom>
        </p:spPr>
      </p:pic>
      <p:sp>
        <p:nvSpPr>
          <p:cNvPr id="6" name="Текст 3">
            <a:extLst>
              <a:ext uri="{FF2B5EF4-FFF2-40B4-BE49-F238E27FC236}">
                <a16:creationId xmlns=""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 xmlns:a16="http://schemas.microsoft.com/office/drawing/2014/main" id="{A549AD7A-1987-47D3-9C46-1E14A117DFF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2" name="TextBox 11">
            <a:extLst>
              <a:ext uri="{FF2B5EF4-FFF2-40B4-BE49-F238E27FC236}">
                <a16:creationId xmlns=""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73121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 xmlns:a16="http://schemas.microsoft.com/office/drawing/2014/main" id="{A549AD7A-1987-47D3-9C46-1E14A117DFF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Номер слайда 6">
            <a:extLst>
              <a:ext uri="{FF2B5EF4-FFF2-40B4-BE49-F238E27FC236}">
                <a16:creationId xmlns=""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
        <p:nvSpPr>
          <p:cNvPr id="17" name="Прямоугольник 16">
            <a:extLst>
              <a:ext uri="{FF2B5EF4-FFF2-40B4-BE49-F238E27FC236}">
                <a16:creationId xmlns="" xmlns:a16="http://schemas.microsoft.com/office/drawing/2014/main" id="{88085F97-2606-42E1-94FB-F0F87BB37AFD}"/>
              </a:ext>
            </a:extLst>
          </p:cNvPr>
          <p:cNvSpPr/>
          <p:nvPr userDrawn="1"/>
        </p:nvSpPr>
        <p:spPr>
          <a:xfrm>
            <a:off x="3"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 xmlns:a16="http://schemas.microsoft.com/office/drawing/2014/main" id="{34BDA662-AF19-46A9-9C6D-2C8E44F290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41533" t="5004" r="32376" b="25768"/>
          <a:stretch/>
        </p:blipFill>
        <p:spPr>
          <a:xfrm>
            <a:off x="3" y="1840374"/>
            <a:ext cx="4727575" cy="5017625"/>
          </a:xfrm>
          <a:prstGeom prst="rect">
            <a:avLst/>
          </a:prstGeom>
        </p:spPr>
      </p:pic>
      <p:sp>
        <p:nvSpPr>
          <p:cNvPr id="12" name="TextBox 11">
            <a:extLst>
              <a:ext uri="{FF2B5EF4-FFF2-40B4-BE49-F238E27FC236}">
                <a16:creationId xmlns=""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 xmlns:a16="http://schemas.microsoft.com/office/drawing/2014/main" id="{5F0FC162-9D21-46AE-8320-1EA520BECA44}"/>
              </a:ext>
            </a:extLst>
          </p:cNvPr>
          <p:cNvSpPr>
            <a:spLocks noGrp="1"/>
          </p:cNvSpPr>
          <p:nvPr>
            <p:ph type="body" sz="quarter" idx="19" hasCustomPrompt="1"/>
          </p:nvPr>
        </p:nvSpPr>
        <p:spPr>
          <a:xfrm>
            <a:off x="356685" y="323356"/>
            <a:ext cx="9447715"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73101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endParaRPr lang="ru-RU" dirty="0"/>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sp>
        <p:nvSpPr>
          <p:cNvPr id="8" name="Текст 3"/>
          <p:cNvSpPr>
            <a:spLocks noGrp="1"/>
          </p:cNvSpPr>
          <p:nvPr>
            <p:ph type="body" sz="half" idx="2"/>
          </p:nvPr>
        </p:nvSpPr>
        <p:spPr>
          <a:xfrm>
            <a:off x="5035421" y="2169763"/>
            <a:ext cx="6713671"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5035419" y="1071840"/>
            <a:ext cx="6713669" cy="1097927"/>
          </a:xfrm>
        </p:spPr>
        <p:txBody>
          <a:bodyPr anchor="t">
            <a:normAutofit/>
          </a:bodyPr>
          <a:lstStyle>
            <a:lvl1pPr>
              <a:lnSpc>
                <a:spcPts val="4800"/>
              </a:lnSpc>
              <a:defRPr sz="4400"/>
            </a:lvl1pPr>
          </a:lstStyle>
          <a:p>
            <a:r>
              <a:rPr lang="ru-RU" dirty="0"/>
              <a:t>Образец заголовка</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5557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 xmlns:a16="http://schemas.microsoft.com/office/drawing/2014/main" id="{F8B32EFF-221D-4426-BA95-5BF00E9CB09F}"/>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 xmlns:a16="http://schemas.microsoft.com/office/drawing/2014/main" id="{436ED833-42E3-4E9A-A22D-262C9BC0B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pic>
        <p:nvPicPr>
          <p:cNvPr id="8" name="Рисунок 7">
            <a:extLst>
              <a:ext uri="{FF2B5EF4-FFF2-40B4-BE49-F238E27FC236}">
                <a16:creationId xmlns="" xmlns:a16="http://schemas.microsoft.com/office/drawing/2014/main" id="{B3F07D4B-2C82-4522-9B32-301D45E25180}"/>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a:extLst>
              <a:ext uri="{FF2B5EF4-FFF2-40B4-BE49-F238E27FC236}">
                <a16:creationId xmlns="" xmlns:a16="http://schemas.microsoft.com/office/drawing/2014/main" id="{0E2244AA-4963-43E1-B431-612A4AB06028}"/>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 xmlns:a16="http://schemas.microsoft.com/office/drawing/2014/main" id="{0CC08AFF-ABFF-48DF-B383-02773DDB64F9}"/>
              </a:ext>
            </a:extLst>
          </p:cNvPr>
          <p:cNvSpPr>
            <a:spLocks noGrp="1"/>
          </p:cNvSpPr>
          <p:nvPr>
            <p:ph type="body" sz="quarter" idx="10" hasCustomPrompt="1"/>
          </p:nvPr>
        </p:nvSpPr>
        <p:spPr>
          <a:xfrm>
            <a:off x="333647" y="617109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 xmlns:a16="http://schemas.microsoft.com/office/drawing/2014/main" id="{723D8B8E-54E1-4888-8704-23B24CC61795}"/>
              </a:ext>
            </a:extLst>
          </p:cNvPr>
          <p:cNvSpPr>
            <a:spLocks noGrp="1"/>
          </p:cNvSpPr>
          <p:nvPr>
            <p:ph type="body" idx="1"/>
          </p:nvPr>
        </p:nvSpPr>
        <p:spPr>
          <a:xfrm>
            <a:off x="338035" y="1291891"/>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2" name="Заголовок 2">
            <a:extLst>
              <a:ext uri="{FF2B5EF4-FFF2-40B4-BE49-F238E27FC236}">
                <a16:creationId xmlns="" xmlns:a16="http://schemas.microsoft.com/office/drawing/2014/main" id="{45E5AC56-F013-40A4-8C42-94E7A44A3410}"/>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1623329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3"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6373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83607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7" name="Заголовок 1"/>
          <p:cNvSpPr>
            <a:spLocks noGrp="1"/>
          </p:cNvSpPr>
          <p:nvPr>
            <p:ph type="title" hasCustomPrompt="1"/>
          </p:nvPr>
        </p:nvSpPr>
        <p:spPr>
          <a:xfrm>
            <a:off x="2681829" y="1071836"/>
            <a:ext cx="9067259"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3" y="3248968"/>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8"/>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5" name="Текст 3"/>
          <p:cNvSpPr>
            <a:spLocks noGrp="1"/>
          </p:cNvSpPr>
          <p:nvPr>
            <p:ph type="body" sz="half" idx="17" hasCustomPrompt="1"/>
          </p:nvPr>
        </p:nvSpPr>
        <p:spPr>
          <a:xfrm>
            <a:off x="7363369"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3" y="4852889"/>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9"/>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21" hasCustomPrompt="1"/>
          </p:nvPr>
        </p:nvSpPr>
        <p:spPr>
          <a:xfrm>
            <a:off x="7363369"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8218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екст с примечаниями">
    <p:spTree>
      <p:nvGrpSpPr>
        <p:cNvPr id="1" name=""/>
        <p:cNvGrpSpPr/>
        <p:nvPr/>
      </p:nvGrpSpPr>
      <p:grpSpPr>
        <a:xfrm>
          <a:off x="0" y="0"/>
          <a:ext cx="0" cy="0"/>
          <a:chOff x="0" y="0"/>
          <a:chExt cx="0" cy="0"/>
        </a:xfrm>
      </p:grpSpPr>
      <p:sp>
        <p:nvSpPr>
          <p:cNvPr id="28" name="Прямоугольник 27"/>
          <p:cNvSpPr/>
          <p:nvPr userDrawn="1"/>
        </p:nvSpPr>
        <p:spPr>
          <a:xfrm>
            <a:off x="0" y="4496503"/>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pic>
        <p:nvPicPr>
          <p:cNvPr id="11" name="Рисунок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4" name="Текст 3"/>
          <p:cNvSpPr>
            <a:spLocks noGrp="1"/>
          </p:cNvSpPr>
          <p:nvPr>
            <p:ph type="body" sz="half" idx="2"/>
          </p:nvPr>
        </p:nvSpPr>
        <p:spPr>
          <a:xfrm>
            <a:off x="2681832" y="2273421"/>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7"/>
          </p:nvPr>
        </p:nvSpPr>
        <p:spPr>
          <a:xfrm>
            <a:off x="2680136" y="4769146"/>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9" name="Текст 3"/>
          <p:cNvSpPr>
            <a:spLocks noGrp="1"/>
          </p:cNvSpPr>
          <p:nvPr>
            <p:ph type="body" sz="half" idx="18"/>
          </p:nvPr>
        </p:nvSpPr>
        <p:spPr>
          <a:xfrm>
            <a:off x="7382335" y="4769146"/>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19"/>
          </p:nvPr>
        </p:nvSpPr>
        <p:spPr>
          <a:xfrm>
            <a:off x="2681833"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1" name="Текст 3"/>
          <p:cNvSpPr>
            <a:spLocks noGrp="1"/>
          </p:cNvSpPr>
          <p:nvPr>
            <p:ph type="body" sz="half" idx="20" hasCustomPrompt="1"/>
          </p:nvPr>
        </p:nvSpPr>
        <p:spPr>
          <a:xfrm>
            <a:off x="2680135"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7"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3" name="Текст 3"/>
          <p:cNvSpPr>
            <a:spLocks noGrp="1"/>
          </p:cNvSpPr>
          <p:nvPr>
            <p:ph type="body" sz="half" idx="22" hasCustomPrompt="1"/>
          </p:nvPr>
        </p:nvSpPr>
        <p:spPr>
          <a:xfrm>
            <a:off x="4248031"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5"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5" name="Текст 3"/>
          <p:cNvSpPr>
            <a:spLocks noGrp="1"/>
          </p:cNvSpPr>
          <p:nvPr>
            <p:ph type="body" sz="half" idx="24" hasCustomPrompt="1"/>
          </p:nvPr>
        </p:nvSpPr>
        <p:spPr>
          <a:xfrm>
            <a:off x="5817638"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4"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7" name="Текст 3"/>
          <p:cNvSpPr>
            <a:spLocks noGrp="1"/>
          </p:cNvSpPr>
          <p:nvPr>
            <p:ph type="body" sz="half" idx="26" hasCustomPrompt="1"/>
          </p:nvPr>
        </p:nvSpPr>
        <p:spPr>
          <a:xfrm>
            <a:off x="7380636"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277722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DAF7B9FD-711C-4285-B2F6-2708424AB76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 xmlns:a16="http://schemas.microsoft.com/office/drawing/2014/main" id="{DF95EE0C-2229-4561-B778-3EFAA9A912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40953653"/>
      </p:ext>
    </p:extLst>
  </p:cSld>
  <p:clrMapOvr>
    <a:masterClrMapping/>
  </p:clrMapOvr>
  <p:extLst mod="1">
    <p:ext uri="{DCECCB84-F9BA-43D5-87BE-67443E8EF086}">
      <p15:sldGuideLst xmlns="" xmlns:p15="http://schemas.microsoft.com/office/powerpoint/2012/main">
        <p15:guide id="1" orient="horz" pos="6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 xmlns:a16="http://schemas.microsoft.com/office/drawing/2014/main" id="{598449D6-BE1C-475E-B363-1990A0CE44F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457317916"/>
      </p:ext>
    </p:extLst>
  </p:cSld>
  <p:clrMapOvr>
    <a:masterClrMapping/>
  </p:clrMapOvr>
  <p:extLst mod="1">
    <p:ext uri="{DCECCB84-F9BA-43D5-87BE-67443E8EF086}">
      <p15:sldGuideLst xmlns=""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 xmlns:a16="http://schemas.microsoft.com/office/drawing/2014/main" id="{97D9C085-80F0-4D08-B62B-793F6ABD8B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solidFill>
                  <a:schemeClr val="bg1"/>
                </a:solidFill>
              </a:defRPr>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94457152"/>
      </p:ext>
    </p:extLst>
  </p:cSld>
  <p:clrMapOvr>
    <a:masterClrMapping/>
  </p:clrMapOvr>
  <p:extLst mod="1">
    <p:ext uri="{DCECCB84-F9BA-43D5-87BE-67443E8EF086}">
      <p15:sldGuideLst xmlns="" xmlns:p15="http://schemas.microsoft.com/office/powerpoint/2012/main">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 xmlns:a16="http://schemas.microsoft.com/office/drawing/2014/main" id="{1444FE31-5399-4C4F-B22C-500FB872C6E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 xmlns:a16="http://schemas.microsoft.com/office/drawing/2014/main" id="{49064771-C72D-4166-955D-44D716120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6642" t="32411"/>
          <a:stretch/>
        </p:blipFill>
        <p:spPr>
          <a:xfrm flipH="1">
            <a:off x="4386802" y="0"/>
            <a:ext cx="7805199" cy="6858000"/>
          </a:xfrm>
          <a:prstGeom prst="rect">
            <a:avLst/>
          </a:prstGeom>
        </p:spPr>
      </p:pic>
      <p:sp>
        <p:nvSpPr>
          <p:cNvPr id="8" name="Текст 2">
            <a:extLst>
              <a:ext uri="{FF2B5EF4-FFF2-40B4-BE49-F238E27FC236}">
                <a16:creationId xmlns=""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9" name="Заголовок 2">
            <a:extLst>
              <a:ext uri="{FF2B5EF4-FFF2-40B4-BE49-F238E27FC236}">
                <a16:creationId xmlns="" xmlns:a16="http://schemas.microsoft.com/office/drawing/2014/main" id="{450C0215-BC11-413A-B3A0-DCA3F6BCB35C}"/>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 xmlns:a16="http://schemas.microsoft.com/office/drawing/2014/main" id="{D600CB3D-3332-4686-956C-3B7050E6998D}"/>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 xmlns:a16="http://schemas.microsoft.com/office/drawing/2014/main" id="{80883E4C-6F7F-4E67-A2DB-3250950E907F}"/>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 xmlns:a16="http://schemas.microsoft.com/office/drawing/2014/main" id="{F0EA3881-3E2B-49A7-AB08-03237B08ECE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Tree>
    <p:extLst>
      <p:ext uri="{BB962C8B-B14F-4D97-AF65-F5344CB8AC3E}">
        <p14:creationId xmlns:p14="http://schemas.microsoft.com/office/powerpoint/2010/main" val="329637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 xmlns:a16="http://schemas.microsoft.com/office/drawing/2014/main" id="{AE69E785-AF58-489B-A163-117FC16A85E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 xmlns:a16="http://schemas.microsoft.com/office/drawing/2014/main" id="{FC30DAE9-F946-4DB4-9C12-948ECF5A2CFC}"/>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6" name="Рисунок 5">
            <a:extLst>
              <a:ext uri="{FF2B5EF4-FFF2-40B4-BE49-F238E27FC236}">
                <a16:creationId xmlns="" xmlns:a16="http://schemas.microsoft.com/office/drawing/2014/main" id="{0D9F0090-2EE5-43E0-A18A-CAB46F3BA189}"/>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7" name="Текст 13">
            <a:extLst>
              <a:ext uri="{FF2B5EF4-FFF2-40B4-BE49-F238E27FC236}">
                <a16:creationId xmlns="" xmlns:a16="http://schemas.microsoft.com/office/drawing/2014/main" id="{4924B48F-BE98-4A97-B53B-128B63519F21}"/>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 xmlns:a16="http://schemas.microsoft.com/office/drawing/2014/main" id="{3E2953F5-DAA6-4FEF-B2FA-1A2BBBA7401C}"/>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8493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 xmlns:a16="http://schemas.microsoft.com/office/drawing/2014/main" id="{BD9C9434-8532-4BFA-8E38-5E8A8382CB9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 xmlns:a16="http://schemas.microsoft.com/office/drawing/2014/main" id="{2AC2355D-62AC-4D0E-8C75-F127970ED60C}"/>
              </a:ext>
            </a:extLst>
          </p:cNvPr>
          <p:cNvSpPr>
            <a:spLocks noGrp="1"/>
          </p:cNvSpPr>
          <p:nvPr>
            <p:ph type="ctrTitle"/>
          </p:nvPr>
        </p:nvSpPr>
        <p:spPr>
          <a:xfrm>
            <a:off x="338036" y="351064"/>
            <a:ext cx="5464629" cy="5598885"/>
          </a:xfrm>
        </p:spPr>
        <p:txBody>
          <a:bodyPr anchor="t">
            <a:normAutofit/>
          </a:bodyPr>
          <a:lstStyle>
            <a:lvl1pPr algn="l">
              <a:defRPr sz="4400" b="0">
                <a:solidFill>
                  <a:schemeClr val="bg1"/>
                </a:solidFill>
              </a:defRPr>
            </a:lvl1pPr>
          </a:lstStyle>
          <a:p>
            <a:r>
              <a:rPr lang="ru-RU" dirty="0"/>
              <a:t>Образец заголовка</a:t>
            </a:r>
          </a:p>
        </p:txBody>
      </p:sp>
      <p:pic>
        <p:nvPicPr>
          <p:cNvPr id="8" name="Рисунок 7">
            <a:extLst>
              <a:ext uri="{FF2B5EF4-FFF2-40B4-BE49-F238E27FC236}">
                <a16:creationId xmlns="" xmlns:a16="http://schemas.microsoft.com/office/drawing/2014/main" id="{1B1A4E91-733D-4867-82DE-BC0DAA2DFDD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Текст 13">
            <a:extLst>
              <a:ext uri="{FF2B5EF4-FFF2-40B4-BE49-F238E27FC236}">
                <a16:creationId xmlns="" xmlns:a16="http://schemas.microsoft.com/office/drawing/2014/main" id="{C4F3AFA2-E965-49DD-AF0F-63547C5982F9}"/>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 xmlns:a16="http://schemas.microsoft.com/office/drawing/2014/main" id="{175B2D60-B868-4596-B525-8D54E3939679}"/>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29073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6" name="Заголовок 2"/>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019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 xmlns:a16="http://schemas.microsoft.com/office/drawing/2014/main" id="{217F614F-BD90-45E2-805B-9AEEDEA5859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 xmlns:a16="http://schemas.microsoft.com/office/drawing/2014/main" id="{673D4E3C-382C-480E-ABBB-5CA7FF9587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748" y="1493450"/>
            <a:ext cx="10988351" cy="5224317"/>
          </a:xfrm>
          <a:prstGeom prst="rect">
            <a:avLst/>
          </a:prstGeom>
        </p:spPr>
      </p:pic>
      <p:sp>
        <p:nvSpPr>
          <p:cNvPr id="5" name="Текст 2">
            <a:extLst>
              <a:ext uri="{FF2B5EF4-FFF2-40B4-BE49-F238E27FC236}">
                <a16:creationId xmlns="" xmlns:a16="http://schemas.microsoft.com/office/drawing/2014/main" id="{3CD4F864-0605-440B-8433-54828F58B1D9}"/>
              </a:ext>
            </a:extLst>
          </p:cNvPr>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7" name="TextBox 6">
            <a:extLst>
              <a:ext uri="{FF2B5EF4-FFF2-40B4-BE49-F238E27FC236}">
                <a16:creationId xmlns="" xmlns:a16="http://schemas.microsoft.com/office/drawing/2014/main" id="{17A0EB4C-5C63-43D0-9808-C015EFD60A86}"/>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 xmlns:a16="http://schemas.microsoft.com/office/drawing/2014/main" id="{263D1433-85E0-46FB-8763-62E0FF041802}"/>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 xmlns:a16="http://schemas.microsoft.com/office/drawing/2014/main" id="{A16859D7-35EA-4BA7-BB22-7BA87DE0802B}"/>
              </a:ext>
            </a:extLst>
          </p:cNvPr>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61761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3B5CA0C3-2E3F-4C16-8F43-1643E3AA67E7}" type="slidenum">
              <a:rPr lang="ru-RU" smtClean="0"/>
              <a:t>‹#›</a:t>
            </a:fld>
            <a:endParaRPr lang="ru-RU" dirty="0"/>
          </a:p>
        </p:txBody>
      </p:sp>
      <p:sp>
        <p:nvSpPr>
          <p:cNvPr id="10"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Текст 3"/>
          <p:cNvSpPr>
            <a:spLocks noGrp="1"/>
          </p:cNvSpPr>
          <p:nvPr>
            <p:ph type="body" sz="half" idx="14"/>
          </p:nvPr>
        </p:nvSpPr>
        <p:spPr>
          <a:xfrm>
            <a:off x="2682942" y="260553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6" name="Текст 3"/>
          <p:cNvSpPr>
            <a:spLocks noGrp="1"/>
          </p:cNvSpPr>
          <p:nvPr>
            <p:ph type="body" sz="half" idx="16" hasCustomPrompt="1"/>
          </p:nvPr>
        </p:nvSpPr>
        <p:spPr>
          <a:xfrm>
            <a:off x="2681831"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7"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8" hasCustomPrompt="1"/>
          </p:nvPr>
        </p:nvSpPr>
        <p:spPr>
          <a:xfrm>
            <a:off x="5021807"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91"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0" name="Текст 3"/>
          <p:cNvSpPr>
            <a:spLocks noGrp="1"/>
          </p:cNvSpPr>
          <p:nvPr>
            <p:ph type="body" sz="half" idx="20" hasCustomPrompt="1"/>
          </p:nvPr>
        </p:nvSpPr>
        <p:spPr>
          <a:xfrm>
            <a:off x="7361782"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3" y="4639199"/>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2" name="Текст 3"/>
          <p:cNvSpPr>
            <a:spLocks noGrp="1"/>
          </p:cNvSpPr>
          <p:nvPr>
            <p:ph type="body" sz="half" idx="22" hasCustomPrompt="1"/>
          </p:nvPr>
        </p:nvSpPr>
        <p:spPr>
          <a:xfrm>
            <a:off x="2680724"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7"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4" name="Текст 3"/>
          <p:cNvSpPr>
            <a:spLocks noGrp="1"/>
          </p:cNvSpPr>
          <p:nvPr>
            <p:ph type="body" sz="half" idx="24" hasCustomPrompt="1"/>
          </p:nvPr>
        </p:nvSpPr>
        <p:spPr>
          <a:xfrm>
            <a:off x="5020698"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3"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6" name="Текст 3"/>
          <p:cNvSpPr>
            <a:spLocks noGrp="1"/>
          </p:cNvSpPr>
          <p:nvPr>
            <p:ph type="body" sz="half" idx="26" hasCustomPrompt="1"/>
          </p:nvPr>
        </p:nvSpPr>
        <p:spPr>
          <a:xfrm>
            <a:off x="7360674"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561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B5CA0C3-2E3F-4C16-8F43-1643E3AA67E7}" type="slidenum">
              <a:rPr lang="ru-RU" smtClean="0"/>
              <a:t>‹#›</a:t>
            </a:fld>
            <a:endParaRPr lang="ru-RU"/>
          </a:p>
        </p:txBody>
      </p:sp>
      <p:sp>
        <p:nvSpPr>
          <p:cNvPr id="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0" name="TextBox 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42201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6"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6" y="1901828"/>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9"/>
            <a:ext cx="2044896" cy="365125"/>
          </a:xfrm>
          <a:prstGeom prst="rect">
            <a:avLst/>
          </a:prstGeom>
        </p:spPr>
        <p:txBody>
          <a:bodyPr vert="horz" lIns="91440" tIns="45720" rIns="91440" bIns="45720" rtlCol="0" anchor="ctr"/>
          <a:lstStyle>
            <a:lvl1pPr algn="r">
              <a:defRPr sz="1200">
                <a:solidFill>
                  <a:schemeClr val="tx1"/>
                </a:solidFill>
              </a:defRPr>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20602215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5" r:id="rId4"/>
    <p:sldLayoutId id="2147483676" r:id="rId5"/>
    <p:sldLayoutId id="2147483668" r:id="rId6"/>
    <p:sldLayoutId id="2147483672" r:id="rId7"/>
    <p:sldLayoutId id="2147483653" r:id="rId8"/>
    <p:sldLayoutId id="2147483654" r:id="rId9"/>
    <p:sldLayoutId id="2147483655" r:id="rId10"/>
    <p:sldLayoutId id="2147483656" r:id="rId11"/>
    <p:sldLayoutId id="2147483664" r:id="rId12"/>
    <p:sldLayoutId id="2147483657" r:id="rId13"/>
    <p:sldLayoutId id="2147483660" r:id="rId14"/>
    <p:sldLayoutId id="2147483658" r:id="rId15"/>
    <p:sldLayoutId id="2147483674" r:id="rId16"/>
    <p:sldLayoutId id="2147483673" r:id="rId17"/>
    <p:sldLayoutId id="2147483678" r:id="rId18"/>
    <p:sldLayoutId id="2147483667" r:id="rId19"/>
    <p:sldLayoutId id="2147483661" r:id="rId20"/>
    <p:sldLayoutId id="2147483662" r:id="rId21"/>
    <p:sldLayoutId id="2147483663" r:id="rId22"/>
    <p:sldLayoutId id="2147483659" r:id="rId23"/>
    <p:sldLayoutId id="2147483666" r:id="rId24"/>
    <p:sldLayoutId id="2147483677" r:id="rId25"/>
    <p:sldLayoutId id="2147483679" r:id="rId26"/>
  </p:sldLayoutIdLst>
  <p:hf hdr="0" ft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279" userDrawn="1">
          <p15:clr>
            <a:srgbClr val="F26B43"/>
          </p15:clr>
        </p15:guide>
        <p15:guide id="2" pos="3228" userDrawn="1">
          <p15:clr>
            <a:srgbClr val="F26B43"/>
          </p15:clr>
        </p15:guide>
        <p15:guide id="3" pos="4452" userDrawn="1">
          <p15:clr>
            <a:srgbClr val="F26B43"/>
          </p15:clr>
        </p15:guide>
        <p15:guide id="4" pos="2978" userDrawn="1">
          <p15:clr>
            <a:srgbClr val="F26B43"/>
          </p15:clr>
        </p15:guide>
        <p15:guide id="5" pos="1753" userDrawn="1">
          <p15:clr>
            <a:srgbClr val="F26B43"/>
          </p15:clr>
        </p15:guide>
        <p15:guide id="6" pos="1504" userDrawn="1">
          <p15:clr>
            <a:srgbClr val="F26B43"/>
          </p15:clr>
        </p15:guide>
        <p15:guide id="7" pos="7401" userDrawn="1">
          <p15:clr>
            <a:srgbClr val="F26B43"/>
          </p15:clr>
        </p15:guide>
        <p15:guide id="8" pos="6176" userDrawn="1">
          <p15:clr>
            <a:srgbClr val="F26B43"/>
          </p15:clr>
        </p15:guide>
        <p15:guide id="9" pos="5927" userDrawn="1">
          <p15:clr>
            <a:srgbClr val="F26B43"/>
          </p15:clr>
        </p15:guide>
        <p15:guide id="10" pos="4702" userDrawn="1">
          <p15:clr>
            <a:srgbClr val="F26B43"/>
          </p15:clr>
        </p15:guide>
        <p15:guide id="11" orient="horz" pos="1003" userDrawn="1">
          <p15:clr>
            <a:srgbClr val="F26B43"/>
          </p15:clr>
        </p15:guide>
        <p15:guide id="12" orient="horz" pos="3748" userDrawn="1">
          <p15:clr>
            <a:srgbClr val="F26B43"/>
          </p15:clr>
        </p15:guide>
        <p15:guide id="13" orient="horz" pos="278" userDrawn="1">
          <p15:clr>
            <a:srgbClr val="F26B43"/>
          </p15:clr>
        </p15:guide>
        <p15:guide id="1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38036" y="351064"/>
            <a:ext cx="5662715" cy="5598885"/>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Протоколы верхних уровней</a:t>
            </a:r>
          </a:p>
        </p:txBody>
      </p:sp>
      <p:sp>
        <p:nvSpPr>
          <p:cNvPr id="3" name="Текст 2"/>
          <p:cNvSpPr>
            <a:spLocks noGrp="1"/>
          </p:cNvSpPr>
          <p:nvPr>
            <p:ph type="body" sz="quarter" idx="10"/>
          </p:nvPr>
        </p:nvSpPr>
        <p:spPr/>
        <p:txBody>
          <a:bodyPr>
            <a:normAutofit/>
          </a:bodyPr>
          <a:lstStyle/>
          <a:p>
            <a:endParaRPr lang="ru-RU" sz="1600" dirty="0">
              <a:latin typeface="TT Hoves" panose="02000503030000020004" pitchFamily="2" charset="-52"/>
            </a:endParaRPr>
          </a:p>
        </p:txBody>
      </p:sp>
    </p:spTree>
    <p:extLst>
      <p:ext uri="{BB962C8B-B14F-4D97-AF65-F5344CB8AC3E}">
        <p14:creationId xmlns:p14="http://schemas.microsoft.com/office/powerpoint/2010/main" val="2400689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640266" y="1395783"/>
            <a:ext cx="9220583" cy="1724480"/>
          </a:xfrm>
        </p:spPr>
        <p:txBody>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 </a:t>
            </a:r>
            <a:r>
              <a:rPr lang="en-US" b="1" dirty="0" smtClean="0">
                <a:effectLst>
                  <a:outerShdw blurRad="38100" dist="38100" dir="2700000" algn="tl">
                    <a:srgbClr val="000000">
                      <a:alpha val="43137"/>
                    </a:srgbClr>
                  </a:outerShdw>
                </a:effectLst>
                <a:latin typeface="TT Hoves DemiBold" panose="02000503030000020004" pitchFamily="2" charset="-52"/>
              </a:rPr>
              <a:t>DNS</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10</a:t>
            </a:fld>
            <a:endParaRPr lang="ru-RU"/>
          </a:p>
        </p:txBody>
      </p:sp>
    </p:spTree>
    <p:extLst>
      <p:ext uri="{BB962C8B-B14F-4D97-AF65-F5344CB8AC3E}">
        <p14:creationId xmlns:p14="http://schemas.microsoft.com/office/powerpoint/2010/main" val="1021861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half" idx="2"/>
          </p:nvPr>
        </p:nvSpPr>
        <p:spPr>
          <a:xfrm>
            <a:off x="5018315" y="2169763"/>
            <a:ext cx="6765670" cy="1759980"/>
          </a:xfrm>
        </p:spPr>
        <p:txBody>
          <a:bodyPr>
            <a:noAutofit/>
          </a:bodyPr>
          <a:lstStyle/>
          <a:p>
            <a:pPr algn="just"/>
            <a:r>
              <a:rPr lang="ru-RU" sz="2000" dirty="0">
                <a:latin typeface="TT Hoves"/>
              </a:rPr>
              <a:t>С</a:t>
            </a:r>
            <a:r>
              <a:rPr lang="ru-RU" sz="2000" dirty="0" smtClean="0">
                <a:latin typeface="TT Hoves"/>
              </a:rPr>
              <a:t>истема </a:t>
            </a:r>
            <a:r>
              <a:rPr lang="ru-RU" sz="2000" dirty="0">
                <a:latin typeface="TT Hoves"/>
              </a:rPr>
              <a:t>доменных </a:t>
            </a:r>
            <a:r>
              <a:rPr lang="ru-RU" sz="2000" dirty="0" smtClean="0">
                <a:latin typeface="TT Hoves"/>
              </a:rPr>
              <a:t>имён</a:t>
            </a:r>
            <a:r>
              <a:rPr lang="en-US" sz="2000" dirty="0" smtClean="0">
                <a:latin typeface="TT Hoves"/>
              </a:rPr>
              <a:t> </a:t>
            </a:r>
            <a:r>
              <a:rPr lang="en-US" sz="2000" dirty="0">
                <a:latin typeface="TT Hoves"/>
              </a:rPr>
              <a:t>–</a:t>
            </a:r>
            <a:r>
              <a:rPr lang="ru-RU" sz="2000" dirty="0">
                <a:latin typeface="TT Hoves"/>
              </a:rPr>
              <a:t> </a:t>
            </a:r>
            <a:r>
              <a:rPr lang="en-US" sz="2000" dirty="0">
                <a:latin typeface="TT Hoves"/>
              </a:rPr>
              <a:t> </a:t>
            </a:r>
            <a:r>
              <a:rPr lang="ru-RU" sz="2000" dirty="0">
                <a:latin typeface="TT Hoves"/>
              </a:rPr>
              <a:t>это компьютерная распределённая система для получения информации о доменах. Чаще всего используется для получения IP-адреса по имени </a:t>
            </a:r>
            <a:r>
              <a:rPr lang="ru-RU" sz="2000" dirty="0" smtClean="0">
                <a:latin typeface="TT Hoves"/>
              </a:rPr>
              <a:t>хоста</a:t>
            </a:r>
            <a:endParaRPr lang="ru-RU" sz="2000" dirty="0">
              <a:latin typeface="TT Hoves"/>
            </a:endParaRPr>
          </a:p>
        </p:txBody>
      </p:sp>
      <p:sp>
        <p:nvSpPr>
          <p:cNvPr id="7" name="Текст 6"/>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5" name="Заголовок 4"/>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Протокол </a:t>
            </a:r>
            <a:r>
              <a:rPr lang="en-US" sz="4000" b="1" dirty="0" smtClean="0">
                <a:effectLst>
                  <a:outerShdw blurRad="38100" dist="38100" dir="2700000" algn="tl">
                    <a:srgbClr val="000000">
                      <a:alpha val="43137"/>
                    </a:srgbClr>
                  </a:outerShdw>
                </a:effectLst>
                <a:latin typeface="TT Hoves DemiBold"/>
              </a:rPr>
              <a:t>DNS</a:t>
            </a:r>
            <a:endParaRPr lang="ru-RU" sz="4000" b="1" dirty="0">
              <a:effectLst>
                <a:outerShdw blurRad="38100" dist="38100" dir="2700000" algn="tl">
                  <a:srgbClr val="000000">
                    <a:alpha val="43137"/>
                  </a:srgbClr>
                </a:outerShdw>
              </a:effectLst>
              <a:latin typeface="TT Hoves DemiBold"/>
            </a:endParaRPr>
          </a:p>
        </p:txBody>
      </p:sp>
      <p:sp>
        <p:nvSpPr>
          <p:cNvPr id="9" name="Текст 8"/>
          <p:cNvSpPr>
            <a:spLocks noGrp="1"/>
          </p:cNvSpPr>
          <p:nvPr>
            <p:ph type="body" sz="half" idx="18"/>
          </p:nvPr>
        </p:nvSpPr>
        <p:spPr>
          <a:xfrm>
            <a:off x="4963972" y="4012395"/>
            <a:ext cx="6792600" cy="1230142"/>
          </a:xfrm>
        </p:spPr>
        <p:txBody>
          <a:bodyPr>
            <a:normAutofit/>
          </a:bodyPr>
          <a:lstStyle/>
          <a:p>
            <a:pPr algn="just"/>
            <a:r>
              <a:rPr lang="ru-RU" sz="2000" dirty="0">
                <a:latin typeface="TT Hoves"/>
              </a:rPr>
              <a:t>Как правило, считается, что DNS использует UDP </a:t>
            </a:r>
            <a:r>
              <a:rPr lang="ru-RU" sz="2000" dirty="0" err="1">
                <a:latin typeface="TT Hoves"/>
              </a:rPr>
              <a:t>port</a:t>
            </a:r>
            <a:r>
              <a:rPr lang="ru-RU" sz="2000" dirty="0">
                <a:latin typeface="TT Hoves"/>
              </a:rPr>
              <a:t> 53, но TCP </a:t>
            </a:r>
            <a:r>
              <a:rPr lang="ru-RU" sz="2000" dirty="0" err="1">
                <a:latin typeface="TT Hoves"/>
              </a:rPr>
              <a:t>port</a:t>
            </a:r>
            <a:r>
              <a:rPr lang="ru-RU" sz="2000" dirty="0">
                <a:latin typeface="TT Hoves"/>
              </a:rPr>
              <a:t> 53 также зарезервирован под использование для DNS. </a:t>
            </a:r>
          </a:p>
        </p:txBody>
      </p:sp>
    </p:spTree>
    <p:extLst>
      <p:ext uri="{BB962C8B-B14F-4D97-AF65-F5344CB8AC3E}">
        <p14:creationId xmlns:p14="http://schemas.microsoft.com/office/powerpoint/2010/main" val="343764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12</a:t>
            </a:fld>
            <a:endParaRPr lang="ru-RU" dirty="0"/>
          </a:p>
        </p:txBody>
      </p:sp>
      <p:sp>
        <p:nvSpPr>
          <p:cNvPr id="11" name="Текст 10"/>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p:txBody>
          <a:bodyPr>
            <a:normAutofit/>
          </a:bodyPr>
          <a:lstStyle/>
          <a:p>
            <a:r>
              <a:rPr lang="en-US" sz="4000" b="1" dirty="0" smtClean="0">
                <a:effectLst>
                  <a:outerShdw blurRad="38100" dist="38100" dir="2700000" algn="tl">
                    <a:srgbClr val="000000">
                      <a:alpha val="43137"/>
                    </a:srgbClr>
                  </a:outerShdw>
                </a:effectLst>
                <a:latin typeface="TT Hoves DemiBold"/>
              </a:rPr>
              <a:t>DNS </a:t>
            </a:r>
            <a:r>
              <a:rPr lang="ru-RU" sz="4000" b="1" dirty="0" smtClean="0">
                <a:effectLst>
                  <a:outerShdw blurRad="38100" dist="38100" dir="2700000" algn="tl">
                    <a:srgbClr val="000000">
                      <a:alpha val="43137"/>
                    </a:srgbClr>
                  </a:outerShdw>
                </a:effectLst>
                <a:latin typeface="TT Hoves DemiBold"/>
              </a:rPr>
              <a:t>плюсы и минусы</a:t>
            </a:r>
            <a:endParaRPr lang="ru-RU" sz="4000" b="1" dirty="0">
              <a:effectLst>
                <a:outerShdw blurRad="38100" dist="38100" dir="2700000" algn="tl">
                  <a:srgbClr val="000000">
                    <a:alpha val="43137"/>
                  </a:srgbClr>
                </a:outerShdw>
              </a:effectLst>
              <a:latin typeface="TT Hoves DemiBold"/>
            </a:endParaRPr>
          </a:p>
        </p:txBody>
      </p:sp>
      <p:sp>
        <p:nvSpPr>
          <p:cNvPr id="10" name="Текст 9"/>
          <p:cNvSpPr>
            <a:spLocks noGrp="1"/>
          </p:cNvSpPr>
          <p:nvPr>
            <p:ph type="body" sz="half" idx="14"/>
          </p:nvPr>
        </p:nvSpPr>
        <p:spPr>
          <a:xfrm>
            <a:off x="924560" y="2605536"/>
            <a:ext cx="4728096" cy="3163893"/>
          </a:xfrm>
        </p:spPr>
        <p:txBody>
          <a:bodyPr>
            <a:noAutofit/>
          </a:bodyPr>
          <a:lstStyle/>
          <a:p>
            <a:pPr algn="just">
              <a:buFont typeface="Wingdings" panose="05000000000000000000" pitchFamily="2" charset="2"/>
              <a:buChar char="v"/>
            </a:pPr>
            <a:r>
              <a:rPr lang="ru-RU" sz="1800" dirty="0" smtClean="0">
                <a:latin typeface="TT Hoves"/>
              </a:rPr>
              <a:t> Позволяет </a:t>
            </a:r>
            <a:r>
              <a:rPr lang="ru-RU" sz="1800" dirty="0">
                <a:latin typeface="TT Hoves"/>
              </a:rPr>
              <a:t>легко просматривать </a:t>
            </a:r>
            <a:r>
              <a:rPr lang="ru-RU" sz="1800" dirty="0" smtClean="0">
                <a:latin typeface="TT Hoves"/>
              </a:rPr>
              <a:t>интернет-страницы</a:t>
            </a:r>
          </a:p>
          <a:p>
            <a:pPr algn="just">
              <a:buFont typeface="Wingdings" panose="05000000000000000000" pitchFamily="2" charset="2"/>
              <a:buChar char="v"/>
            </a:pPr>
            <a:r>
              <a:rPr lang="ru-RU" sz="1800" dirty="0" smtClean="0">
                <a:latin typeface="TT Hoves"/>
              </a:rPr>
              <a:t> Отменяет </a:t>
            </a:r>
            <a:r>
              <a:rPr lang="ru-RU" sz="1800" dirty="0">
                <a:latin typeface="TT Hoves"/>
              </a:rPr>
              <a:t>необходимость запоминания IP-адресов, поскольку переводит доменные имена в </a:t>
            </a:r>
            <a:r>
              <a:rPr lang="ru-RU" sz="1800" dirty="0" smtClean="0">
                <a:latin typeface="TT Hoves"/>
              </a:rPr>
              <a:t>IP-адреса</a:t>
            </a:r>
          </a:p>
          <a:p>
            <a:pPr algn="just">
              <a:buFont typeface="Wingdings" panose="05000000000000000000" pitchFamily="2" charset="2"/>
              <a:buChar char="v"/>
            </a:pPr>
            <a:r>
              <a:rPr lang="ru-RU" sz="1800" dirty="0" smtClean="0">
                <a:latin typeface="TT Hoves"/>
              </a:rPr>
              <a:t> Хорошо </a:t>
            </a:r>
            <a:r>
              <a:rPr lang="ru-RU" sz="1800" dirty="0">
                <a:latin typeface="TT Hoves"/>
              </a:rPr>
              <a:t>настроенный DNS может </a:t>
            </a:r>
            <a:r>
              <a:rPr lang="ru-RU" sz="1800" dirty="0" smtClean="0">
                <a:latin typeface="TT Hoves"/>
              </a:rPr>
              <a:t>повысить </a:t>
            </a:r>
            <a:r>
              <a:rPr lang="ru-RU" sz="1800" dirty="0">
                <a:latin typeface="TT Hoves"/>
              </a:rPr>
              <a:t>безопасность домашних и организационных сетей и предотвратить такие атаки, как DNS </a:t>
            </a:r>
            <a:r>
              <a:rPr lang="ru-RU" sz="1800" dirty="0" err="1" smtClean="0">
                <a:latin typeface="TT Hoves"/>
              </a:rPr>
              <a:t>poisoning</a:t>
            </a:r>
            <a:endParaRPr lang="ru-RU" sz="1800" dirty="0">
              <a:latin typeface="TT Hoves"/>
            </a:endParaRPr>
          </a:p>
        </p:txBody>
      </p:sp>
      <p:sp>
        <p:nvSpPr>
          <p:cNvPr id="12" name="Текст 11"/>
          <p:cNvSpPr>
            <a:spLocks noGrp="1"/>
          </p:cNvSpPr>
          <p:nvPr>
            <p:ph type="body" sz="half" idx="16"/>
          </p:nvPr>
        </p:nvSpPr>
        <p:spPr>
          <a:xfrm>
            <a:off x="940500" y="2075330"/>
            <a:ext cx="3382246" cy="693580"/>
          </a:xfrm>
        </p:spPr>
        <p:txBody>
          <a:bodyPr/>
          <a:lstStyle/>
          <a:p>
            <a:r>
              <a:rPr lang="ru-RU" sz="2000" dirty="0" smtClean="0">
                <a:latin typeface="TT Hoves"/>
              </a:rPr>
              <a:t>Достоинства</a:t>
            </a:r>
            <a:endParaRPr lang="ru-RU" sz="2000" dirty="0">
              <a:latin typeface="TT Hoves"/>
            </a:endParaRPr>
          </a:p>
        </p:txBody>
      </p:sp>
      <p:sp>
        <p:nvSpPr>
          <p:cNvPr id="13" name="Текст 12"/>
          <p:cNvSpPr>
            <a:spLocks noGrp="1"/>
          </p:cNvSpPr>
          <p:nvPr>
            <p:ph type="body" sz="half" idx="17"/>
          </p:nvPr>
        </p:nvSpPr>
        <p:spPr>
          <a:xfrm>
            <a:off x="6433457" y="2592380"/>
            <a:ext cx="4733307" cy="3351219"/>
          </a:xfrm>
        </p:spPr>
        <p:txBody>
          <a:bodyPr>
            <a:noAutofit/>
          </a:bodyPr>
          <a:lstStyle/>
          <a:p>
            <a:pPr indent="-342900" algn="just">
              <a:buFont typeface="Wingdings" panose="05000000000000000000" pitchFamily="2" charset="2"/>
              <a:buChar char="v"/>
            </a:pPr>
            <a:r>
              <a:rPr lang="ru-RU" sz="1800" dirty="0" smtClean="0">
                <a:latin typeface="TT Hoves"/>
              </a:rPr>
              <a:t>Основным </a:t>
            </a:r>
            <a:r>
              <a:rPr lang="ru-RU" sz="1800" dirty="0">
                <a:latin typeface="TT Hoves"/>
              </a:rPr>
              <a:t>недостатком DNS является тот факт, что его реестр контролируется ICANN.</a:t>
            </a:r>
          </a:p>
          <a:p>
            <a:pPr indent="-342900" algn="just">
              <a:buFont typeface="Wingdings" panose="05000000000000000000" pitchFamily="2" charset="2"/>
              <a:buChar char="v"/>
            </a:pPr>
            <a:r>
              <a:rPr lang="ru-RU" sz="1800" dirty="0" smtClean="0">
                <a:latin typeface="TT Hoves"/>
              </a:rPr>
              <a:t>Запросы </a:t>
            </a:r>
            <a:r>
              <a:rPr lang="ru-RU" sz="1800" dirty="0">
                <a:latin typeface="TT Hoves"/>
              </a:rPr>
              <a:t>к серверам DNS обычно не несут никакой информации о запрашивающем клиенте.</a:t>
            </a:r>
          </a:p>
          <a:p>
            <a:pPr indent="-342900" algn="just">
              <a:buFont typeface="Wingdings" panose="05000000000000000000" pitchFamily="2" charset="2"/>
              <a:buChar char="v"/>
            </a:pPr>
            <a:r>
              <a:rPr lang="ru-RU" sz="1800" dirty="0" smtClean="0">
                <a:latin typeface="TT Hoves"/>
              </a:rPr>
              <a:t>DNS-серверы </a:t>
            </a:r>
            <a:r>
              <a:rPr lang="ru-RU" sz="1800" dirty="0">
                <a:latin typeface="TT Hoves"/>
              </a:rPr>
              <a:t>могут быть уязвимы к атакам типа "отказ в обслуживании", нарушающим их функционирование в сети.</a:t>
            </a:r>
          </a:p>
        </p:txBody>
      </p:sp>
      <p:sp>
        <p:nvSpPr>
          <p:cNvPr id="14" name="Текст 13"/>
          <p:cNvSpPr>
            <a:spLocks noGrp="1"/>
          </p:cNvSpPr>
          <p:nvPr>
            <p:ph type="body" sz="half" idx="18"/>
          </p:nvPr>
        </p:nvSpPr>
        <p:spPr>
          <a:xfrm>
            <a:off x="6447836" y="2065578"/>
            <a:ext cx="3948022" cy="693580"/>
          </a:xfrm>
        </p:spPr>
        <p:txBody>
          <a:bodyPr/>
          <a:lstStyle/>
          <a:p>
            <a:r>
              <a:rPr lang="ru-RU" sz="2000" dirty="0" smtClean="0">
                <a:latin typeface="TT Hoves"/>
              </a:rPr>
              <a:t>Недостатки</a:t>
            </a:r>
            <a:endParaRPr lang="ru-RU" sz="2000" dirty="0">
              <a:latin typeface="TT Hoves"/>
            </a:endParaRPr>
          </a:p>
        </p:txBody>
      </p:sp>
    </p:spTree>
    <p:extLst>
      <p:ext uri="{BB962C8B-B14F-4D97-AF65-F5344CB8AC3E}">
        <p14:creationId xmlns:p14="http://schemas.microsoft.com/office/powerpoint/2010/main" val="40704265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13</a:t>
            </a:fld>
            <a:endParaRPr lang="ru-RU" dirty="0"/>
          </a:p>
        </p:txBody>
      </p:sp>
      <p:sp>
        <p:nvSpPr>
          <p:cNvPr id="18" name="Текст 17"/>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17" name="Заголовок 16"/>
          <p:cNvSpPr>
            <a:spLocks noGrp="1"/>
          </p:cNvSpPr>
          <p:nvPr>
            <p:ph type="title"/>
          </p:nvPr>
        </p:nvSpPr>
        <p:spPr>
          <a:xfrm>
            <a:off x="3070449" y="1061680"/>
            <a:ext cx="7447691"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Разрешение имени </a:t>
            </a:r>
            <a:r>
              <a:rPr lang="en-US" sz="4000" b="1" dirty="0" smtClean="0">
                <a:effectLst>
                  <a:outerShdw blurRad="38100" dist="38100" dir="2700000" algn="tl">
                    <a:srgbClr val="000000">
                      <a:alpha val="43137"/>
                    </a:srgbClr>
                  </a:outerShdw>
                </a:effectLst>
                <a:latin typeface="TT Hoves DemiBold"/>
              </a:rPr>
              <a:t>DNS</a:t>
            </a:r>
            <a:endParaRPr lang="ru-RU" sz="4000" b="1" dirty="0">
              <a:effectLst>
                <a:outerShdw blurRad="38100" dist="38100" dir="2700000" algn="tl">
                  <a:srgbClr val="000000">
                    <a:alpha val="43137"/>
                  </a:srgbClr>
                </a:outerShdw>
              </a:effectLst>
              <a:latin typeface="TT Hoves DemiBold"/>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060" y="2550160"/>
            <a:ext cx="8641080" cy="2011680"/>
          </a:xfrm>
          <a:prstGeom prst="rect">
            <a:avLst/>
          </a:prstGeom>
        </p:spPr>
      </p:pic>
    </p:spTree>
    <p:extLst>
      <p:ext uri="{BB962C8B-B14F-4D97-AF65-F5344CB8AC3E}">
        <p14:creationId xmlns:p14="http://schemas.microsoft.com/office/powerpoint/2010/main" val="3016972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14</a:t>
            </a:fld>
            <a:endParaRPr lang="ru-RU"/>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3870550" y="1061680"/>
            <a:ext cx="4676914"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Иерархия </a:t>
            </a:r>
            <a:r>
              <a:rPr lang="en-US" sz="4000" b="1" dirty="0" smtClean="0">
                <a:effectLst>
                  <a:outerShdw blurRad="38100" dist="38100" dir="2700000" algn="tl">
                    <a:srgbClr val="000000">
                      <a:alpha val="43137"/>
                    </a:srgbClr>
                  </a:outerShdw>
                </a:effectLst>
                <a:latin typeface="TT Hoves DemiBold"/>
              </a:rPr>
              <a:t>DNS</a:t>
            </a:r>
            <a:endParaRPr lang="ru-RU" sz="4000" b="1" dirty="0">
              <a:effectLst>
                <a:outerShdw blurRad="38100" dist="38100" dir="2700000" algn="tl">
                  <a:srgbClr val="000000">
                    <a:alpha val="43137"/>
                  </a:srgbClr>
                </a:outerShdw>
              </a:effectLst>
              <a:latin typeface="TT Hoves DemiBold"/>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280" y="2056130"/>
            <a:ext cx="8869680" cy="3497580"/>
          </a:xfrm>
          <a:prstGeom prst="rect">
            <a:avLst/>
          </a:prstGeom>
        </p:spPr>
      </p:pic>
    </p:spTree>
    <p:extLst>
      <p:ext uri="{BB962C8B-B14F-4D97-AF65-F5344CB8AC3E}">
        <p14:creationId xmlns:p14="http://schemas.microsoft.com/office/powerpoint/2010/main" val="316533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15</a:t>
            </a:fld>
            <a:endParaRPr lang="ru-RU"/>
          </a:p>
        </p:txBody>
      </p:sp>
      <p:sp>
        <p:nvSpPr>
          <p:cNvPr id="6" name="Текст 5"/>
          <p:cNvSpPr>
            <a:spLocks noGrp="1"/>
          </p:cNvSpPr>
          <p:nvPr>
            <p:ph type="body" sz="half" idx="2"/>
          </p:nvPr>
        </p:nvSpPr>
        <p:spPr>
          <a:xfrm>
            <a:off x="4910448" y="2155908"/>
            <a:ext cx="5826826" cy="3780188"/>
          </a:xfrm>
        </p:spPr>
        <p:txBody>
          <a:bodyPr>
            <a:noAutofit/>
          </a:bodyPr>
          <a:lstStyle/>
          <a:p>
            <a:pPr marL="0" indent="0">
              <a:buNone/>
            </a:pPr>
            <a:r>
              <a:rPr lang="en-US" sz="2000" b="1" dirty="0">
                <a:solidFill>
                  <a:srgbClr val="FF0000"/>
                </a:solidFill>
                <a:latin typeface="TT Hoves"/>
              </a:rPr>
              <a:t>Root </a:t>
            </a:r>
            <a:r>
              <a:rPr lang="ru-RU" sz="2000" b="1" dirty="0" smtClean="0">
                <a:solidFill>
                  <a:srgbClr val="FF0000"/>
                </a:solidFill>
                <a:latin typeface="TT Hoves"/>
              </a:rPr>
              <a:t>сервера</a:t>
            </a:r>
            <a:br>
              <a:rPr lang="ru-RU" sz="2000" b="1" dirty="0" smtClean="0">
                <a:solidFill>
                  <a:srgbClr val="FF0000"/>
                </a:solidFill>
                <a:latin typeface="TT Hoves"/>
              </a:rPr>
            </a:br>
            <a:r>
              <a:rPr lang="ru-RU" sz="1800" dirty="0" smtClean="0">
                <a:latin typeface="TT Hoves"/>
              </a:rPr>
              <a:t>Это </a:t>
            </a:r>
            <a:r>
              <a:rPr lang="ru-RU" sz="1800" dirty="0">
                <a:latin typeface="TT Hoves"/>
              </a:rPr>
              <a:t>главные </a:t>
            </a:r>
            <a:r>
              <a:rPr lang="en-US" sz="1800" dirty="0">
                <a:latin typeface="TT Hoves"/>
              </a:rPr>
              <a:t>DNS </a:t>
            </a:r>
            <a:r>
              <a:rPr lang="ru-RU" sz="1800" dirty="0">
                <a:latin typeface="TT Hoves"/>
              </a:rPr>
              <a:t>сервера, содержащие в себе информацию о серверах первого уровня </a:t>
            </a:r>
            <a:r>
              <a:rPr lang="en-US" sz="1800" dirty="0" smtClean="0">
                <a:latin typeface="TT Hoves"/>
              </a:rPr>
              <a:t>DNS</a:t>
            </a:r>
            <a:endParaRPr lang="ru-RU" sz="1800" dirty="0">
              <a:latin typeface="TT Hoves"/>
            </a:endParaRPr>
          </a:p>
          <a:p>
            <a:pPr marL="0" indent="0">
              <a:buNone/>
            </a:pPr>
            <a:r>
              <a:rPr lang="ru-RU" sz="2000" b="1" dirty="0">
                <a:solidFill>
                  <a:srgbClr val="FF0000"/>
                </a:solidFill>
                <a:latin typeface="TT Hoves"/>
              </a:rPr>
              <a:t>Сервера </a:t>
            </a:r>
            <a:r>
              <a:rPr lang="en-US" sz="2000" b="1" dirty="0" smtClean="0">
                <a:solidFill>
                  <a:srgbClr val="FF0000"/>
                </a:solidFill>
                <a:latin typeface="TT Hoves"/>
              </a:rPr>
              <a:t>TLD</a:t>
            </a:r>
            <a:r>
              <a:rPr lang="ru-RU" sz="2000" b="1" dirty="0" smtClean="0">
                <a:solidFill>
                  <a:srgbClr val="FF0000"/>
                </a:solidFill>
                <a:latin typeface="TT Hoves"/>
              </a:rPr>
              <a:t/>
            </a:r>
            <a:br>
              <a:rPr lang="ru-RU" sz="2000" b="1" dirty="0" smtClean="0">
                <a:solidFill>
                  <a:srgbClr val="FF0000"/>
                </a:solidFill>
                <a:latin typeface="TT Hoves"/>
              </a:rPr>
            </a:br>
            <a:r>
              <a:rPr lang="en-US" sz="1800" dirty="0" smtClean="0">
                <a:latin typeface="TT Hoves"/>
              </a:rPr>
              <a:t>DNS </a:t>
            </a:r>
            <a:r>
              <a:rPr lang="ru-RU" sz="1800" dirty="0">
                <a:latin typeface="TT Hoves"/>
              </a:rPr>
              <a:t>сервера первого уровня, которые отвечают за сайты, находящиеся, например, по адресам </a:t>
            </a:r>
            <a:r>
              <a:rPr lang="en-US" sz="1800" dirty="0">
                <a:latin typeface="TT Hoves"/>
              </a:rPr>
              <a:t>.com, .</a:t>
            </a:r>
            <a:r>
              <a:rPr lang="en-US" sz="1800" dirty="0" err="1">
                <a:latin typeface="TT Hoves"/>
              </a:rPr>
              <a:t>ru</a:t>
            </a:r>
            <a:r>
              <a:rPr lang="en-US" sz="1800" dirty="0">
                <a:latin typeface="TT Hoves"/>
              </a:rPr>
              <a:t> </a:t>
            </a:r>
            <a:r>
              <a:rPr lang="ru-RU" sz="1800" dirty="0">
                <a:latin typeface="TT Hoves"/>
              </a:rPr>
              <a:t>и т.д.</a:t>
            </a:r>
          </a:p>
          <a:p>
            <a:pPr marL="0" indent="0">
              <a:buNone/>
            </a:pPr>
            <a:r>
              <a:rPr lang="ru-RU" sz="2000" b="1" dirty="0">
                <a:solidFill>
                  <a:srgbClr val="FF0000"/>
                </a:solidFill>
                <a:latin typeface="TT Hoves"/>
              </a:rPr>
              <a:t>Сервера </a:t>
            </a:r>
            <a:r>
              <a:rPr lang="en-US" sz="2000" b="1" dirty="0" smtClean="0">
                <a:solidFill>
                  <a:srgbClr val="FF0000"/>
                </a:solidFill>
                <a:latin typeface="TT Hoves"/>
              </a:rPr>
              <a:t>SLD</a:t>
            </a:r>
            <a:r>
              <a:rPr lang="ru-RU" sz="2000" b="1" dirty="0" smtClean="0">
                <a:solidFill>
                  <a:srgbClr val="FF0000"/>
                </a:solidFill>
                <a:latin typeface="TT Hoves"/>
              </a:rPr>
              <a:t/>
            </a:r>
            <a:br>
              <a:rPr lang="ru-RU" sz="2000" b="1" dirty="0" smtClean="0">
                <a:solidFill>
                  <a:srgbClr val="FF0000"/>
                </a:solidFill>
                <a:latin typeface="TT Hoves"/>
              </a:rPr>
            </a:br>
            <a:r>
              <a:rPr lang="en-US" sz="1800" dirty="0" smtClean="0">
                <a:latin typeface="TT Hoves"/>
              </a:rPr>
              <a:t>DNS </a:t>
            </a:r>
            <a:r>
              <a:rPr lang="ru-RU" sz="1800" dirty="0">
                <a:latin typeface="TT Hoves"/>
              </a:rPr>
              <a:t>сервера второго и последующих уровней. Именно от них мы узнаем о конкретном адресе искомого хоста</a:t>
            </a:r>
            <a:r>
              <a:rPr lang="ru-RU" sz="1800" dirty="0" smtClean="0">
                <a:latin typeface="TT Hoves"/>
              </a:rPr>
              <a:t>.</a:t>
            </a:r>
            <a:endParaRPr lang="ru-RU" sz="1800" dirty="0">
              <a:latin typeface="TT Hoves"/>
            </a:endParaRPr>
          </a:p>
        </p:txBody>
      </p:sp>
      <p:sp>
        <p:nvSpPr>
          <p:cNvPr id="7" name="Текст 6"/>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5" name="Заголовок 4"/>
          <p:cNvSpPr>
            <a:spLocks noGrp="1"/>
          </p:cNvSpPr>
          <p:nvPr>
            <p:ph type="title"/>
          </p:nvPr>
        </p:nvSpPr>
        <p:spPr>
          <a:xfrm>
            <a:off x="4937127" y="1050069"/>
            <a:ext cx="671366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Уровни </a:t>
            </a:r>
            <a:r>
              <a:rPr lang="en-US" sz="4000" b="1" dirty="0" smtClean="0">
                <a:effectLst>
                  <a:outerShdw blurRad="38100" dist="38100" dir="2700000" algn="tl">
                    <a:srgbClr val="000000">
                      <a:alpha val="43137"/>
                    </a:srgbClr>
                  </a:outerShdw>
                </a:effectLst>
                <a:latin typeface="TT Hoves DemiBold"/>
              </a:rPr>
              <a:t>DNS</a:t>
            </a:r>
            <a:endParaRPr lang="ru-RU" sz="4000" b="1" dirty="0">
              <a:effectLst>
                <a:outerShdw blurRad="38100" dist="38100" dir="2700000" algn="tl">
                  <a:srgbClr val="000000">
                    <a:alpha val="43137"/>
                  </a:srgbClr>
                </a:outerShdw>
              </a:effectLst>
              <a:latin typeface="TT Hoves DemiBold"/>
            </a:endParaRPr>
          </a:p>
        </p:txBody>
      </p:sp>
      <p:pic>
        <p:nvPicPr>
          <p:cNvPr id="9" name="Объект 8"/>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06132" y="2674620"/>
            <a:ext cx="3108960" cy="1508760"/>
          </a:xfrm>
        </p:spPr>
      </p:pic>
    </p:spTree>
    <p:extLst>
      <p:ext uri="{BB962C8B-B14F-4D97-AF65-F5344CB8AC3E}">
        <p14:creationId xmlns:p14="http://schemas.microsoft.com/office/powerpoint/2010/main" val="17091783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3B5CA0C3-2E3F-4C16-8F43-1643E3AA67E7}" type="slidenum">
              <a:rPr lang="ru-RU" smtClean="0"/>
              <a:t>16</a:t>
            </a:fld>
            <a:endParaRPr lang="ru-RU" dirty="0"/>
          </a:p>
        </p:txBody>
      </p:sp>
      <p:sp>
        <p:nvSpPr>
          <p:cNvPr id="8" name="Текст 7"/>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7" name="Заголовок 6"/>
          <p:cNvSpPr>
            <a:spLocks noGrp="1"/>
          </p:cNvSpPr>
          <p:nvPr>
            <p:ph type="title"/>
          </p:nvPr>
        </p:nvSpPr>
        <p:spPr>
          <a:xfrm>
            <a:off x="3465601" y="603754"/>
            <a:ext cx="5536885"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Шаги </a:t>
            </a:r>
            <a:r>
              <a:rPr lang="en-US" sz="4000" b="1" dirty="0" smtClean="0">
                <a:effectLst>
                  <a:outerShdw blurRad="38100" dist="38100" dir="2700000" algn="tl">
                    <a:srgbClr val="000000">
                      <a:alpha val="43137"/>
                    </a:srgbClr>
                  </a:outerShdw>
                </a:effectLst>
                <a:latin typeface="TT Hoves DemiBold"/>
              </a:rPr>
              <a:t>DNS </a:t>
            </a:r>
            <a:r>
              <a:rPr lang="ru-RU" sz="4000" b="1" dirty="0" smtClean="0">
                <a:effectLst>
                  <a:outerShdw blurRad="38100" dist="38100" dir="2700000" algn="tl">
                    <a:srgbClr val="000000">
                      <a:alpha val="43137"/>
                    </a:srgbClr>
                  </a:outerShdw>
                </a:effectLst>
                <a:latin typeface="TT Hoves DemiBold"/>
              </a:rPr>
              <a:t>запроса</a:t>
            </a:r>
            <a:endParaRPr lang="ru-RU" sz="4000" b="1" dirty="0">
              <a:effectLst>
                <a:outerShdw blurRad="38100" dist="38100" dir="2700000" algn="tl">
                  <a:srgbClr val="000000">
                    <a:alpha val="43137"/>
                  </a:srgbClr>
                </a:outerShdw>
              </a:effectLst>
              <a:latin typeface="TT Hoves DemiBold"/>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902" y="1425181"/>
            <a:ext cx="9174480" cy="4655820"/>
          </a:xfrm>
          <a:prstGeom prst="rect">
            <a:avLst/>
          </a:prstGeom>
        </p:spPr>
      </p:pic>
    </p:spTree>
    <p:extLst>
      <p:ext uri="{BB962C8B-B14F-4D97-AF65-F5344CB8AC3E}">
        <p14:creationId xmlns:p14="http://schemas.microsoft.com/office/powerpoint/2010/main" val="1661776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66163" y="2577087"/>
            <a:ext cx="5386747" cy="1230142"/>
          </a:xfrm>
        </p:spPr>
        <p:txBody>
          <a:bodyPr>
            <a:normAutofit/>
          </a:bodyPr>
          <a:lstStyle/>
          <a:p>
            <a:r>
              <a:rPr lang="ru-RU" sz="2000" b="1" dirty="0" smtClean="0">
                <a:solidFill>
                  <a:srgbClr val="FF0000"/>
                </a:solidFill>
                <a:latin typeface="TT Hoves"/>
              </a:rPr>
              <a:t>Прямое сопоставление</a:t>
            </a:r>
          </a:p>
          <a:p>
            <a:r>
              <a:rPr lang="ru-RU" sz="1800" dirty="0">
                <a:latin typeface="TT Hoves"/>
              </a:rPr>
              <a:t>Компьютер запрашивает у сервера </a:t>
            </a:r>
            <a:r>
              <a:rPr lang="en-US" sz="1800" dirty="0" err="1">
                <a:latin typeface="TT Hoves"/>
              </a:rPr>
              <a:t>ip</a:t>
            </a:r>
            <a:r>
              <a:rPr lang="en-US" sz="1800" dirty="0">
                <a:latin typeface="TT Hoves"/>
              </a:rPr>
              <a:t> </a:t>
            </a:r>
            <a:r>
              <a:rPr lang="ru-RU" sz="1800" dirty="0">
                <a:latin typeface="TT Hoves"/>
              </a:rPr>
              <a:t>адрес искомого ресурса по его имени</a:t>
            </a: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Сопоставление имени</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half" idx="17"/>
          </p:nvPr>
        </p:nvSpPr>
        <p:spPr>
          <a:xfrm>
            <a:off x="5766162" y="3944717"/>
            <a:ext cx="5012675" cy="1230142"/>
          </a:xfrm>
        </p:spPr>
        <p:txBody>
          <a:bodyPr>
            <a:normAutofit/>
          </a:bodyPr>
          <a:lstStyle/>
          <a:p>
            <a:r>
              <a:rPr lang="ru-RU" sz="2000" b="1" dirty="0" smtClean="0">
                <a:solidFill>
                  <a:srgbClr val="FF0000"/>
                </a:solidFill>
                <a:latin typeface="TT Hoves"/>
              </a:rPr>
              <a:t>Обратное сопоставление</a:t>
            </a:r>
          </a:p>
          <a:p>
            <a:r>
              <a:rPr lang="ru-RU" sz="1800" dirty="0" smtClean="0">
                <a:latin typeface="TT Hoves"/>
              </a:rPr>
              <a:t>Процесс </a:t>
            </a:r>
            <a:r>
              <a:rPr lang="ru-RU" sz="1800" dirty="0">
                <a:latin typeface="TT Hoves"/>
              </a:rPr>
              <a:t>обнаружения доменных имен, сопоставленных с конкретным </a:t>
            </a:r>
            <a:r>
              <a:rPr lang="en-US" sz="1800" dirty="0" err="1">
                <a:latin typeface="TT Hoves"/>
              </a:rPr>
              <a:t>ip</a:t>
            </a:r>
            <a:r>
              <a:rPr lang="en-US" sz="1800" dirty="0">
                <a:latin typeface="TT Hoves"/>
              </a:rPr>
              <a:t> </a:t>
            </a:r>
            <a:r>
              <a:rPr lang="ru-RU" sz="1800" dirty="0">
                <a:latin typeface="TT Hoves"/>
              </a:rPr>
              <a:t>адресом</a:t>
            </a:r>
          </a:p>
        </p:txBody>
      </p:sp>
      <p:sp>
        <p:nvSpPr>
          <p:cNvPr id="7" name="Номер слайда 6"/>
          <p:cNvSpPr>
            <a:spLocks noGrp="1"/>
          </p:cNvSpPr>
          <p:nvPr>
            <p:ph type="sldNum" sz="quarter" idx="12"/>
          </p:nvPr>
        </p:nvSpPr>
        <p:spPr/>
        <p:txBody>
          <a:bodyPr/>
          <a:lstStyle/>
          <a:p>
            <a:fld id="{3B5CA0C3-2E3F-4C16-8F43-1643E3AA67E7}" type="slidenum">
              <a:rPr lang="ru-RU" smtClean="0"/>
              <a:pPr/>
              <a:t>17</a:t>
            </a:fld>
            <a:endParaRPr lang="ru-RU"/>
          </a:p>
        </p:txBody>
      </p:sp>
    </p:spTree>
    <p:extLst>
      <p:ext uri="{BB962C8B-B14F-4D97-AF65-F5344CB8AC3E}">
        <p14:creationId xmlns:p14="http://schemas.microsoft.com/office/powerpoint/2010/main" val="1158261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18</a:t>
            </a:fld>
            <a:endParaRPr lang="ru-RU"/>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2207267" y="1060266"/>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panose="02000503030000020004" pitchFamily="2" charset="-52"/>
              </a:rPr>
              <a:t>Процесс разрешения имени </a:t>
            </a:r>
            <a:r>
              <a:rPr lang="en-US" sz="4000" b="1" dirty="0" smtClean="0">
                <a:effectLst>
                  <a:outerShdw blurRad="38100" dist="38100" dir="2700000" algn="tl">
                    <a:srgbClr val="000000">
                      <a:alpha val="43137"/>
                    </a:srgbClr>
                  </a:outerShdw>
                </a:effectLst>
                <a:latin typeface="TT Hoves DemiBold" panose="02000503030000020004" pitchFamily="2" charset="-52"/>
              </a:rPr>
              <a:t>DNS</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870" y="1981200"/>
            <a:ext cx="8938260" cy="3749040"/>
          </a:xfrm>
          <a:prstGeom prst="rect">
            <a:avLst/>
          </a:prstGeom>
        </p:spPr>
      </p:pic>
    </p:spTree>
    <p:extLst>
      <p:ext uri="{BB962C8B-B14F-4D97-AF65-F5344CB8AC3E}">
        <p14:creationId xmlns:p14="http://schemas.microsoft.com/office/powerpoint/2010/main" val="4188071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19</a:t>
            </a:fld>
            <a:endParaRPr lang="ru-RU"/>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4500469" y="1061680"/>
            <a:ext cx="3922171" cy="1097927"/>
          </a:xfrm>
        </p:spPr>
        <p:txBody>
          <a:bodyPr>
            <a:normAutofit/>
          </a:bodyPr>
          <a:lstStyle/>
          <a:p>
            <a:r>
              <a:rPr lang="en-US" sz="4000" b="1" dirty="0" smtClean="0">
                <a:effectLst>
                  <a:outerShdw blurRad="38100" dist="38100" dir="2700000" algn="tl">
                    <a:srgbClr val="000000">
                      <a:alpha val="43137"/>
                    </a:srgbClr>
                  </a:outerShdw>
                </a:effectLst>
                <a:latin typeface="TT Hoves DemiBold"/>
              </a:rPr>
              <a:t>DNS </a:t>
            </a:r>
            <a:r>
              <a:rPr lang="ru-RU" sz="4000" b="1" dirty="0" smtClean="0">
                <a:effectLst>
                  <a:outerShdw blurRad="38100" dist="38100" dir="2700000" algn="tl">
                    <a:srgbClr val="000000">
                      <a:alpha val="43137"/>
                    </a:srgbClr>
                  </a:outerShdw>
                </a:effectLst>
                <a:latin typeface="TT Hoves DemiBold"/>
              </a:rPr>
              <a:t>записи</a:t>
            </a:r>
            <a:endParaRPr lang="ru-RU" sz="4000" b="1" dirty="0">
              <a:effectLst>
                <a:outerShdw blurRad="38100" dist="38100" dir="2700000" algn="tl">
                  <a:srgbClr val="000000">
                    <a:alpha val="43137"/>
                  </a:srgbClr>
                </a:outerShdw>
              </a:effectLst>
              <a:latin typeface="TT Hoves DemiBold"/>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864837052"/>
              </p:ext>
            </p:extLst>
          </p:nvPr>
        </p:nvGraphicFramePr>
        <p:xfrm>
          <a:off x="1645920" y="2105960"/>
          <a:ext cx="9326880" cy="3291840"/>
        </p:xfrm>
        <a:graphic>
          <a:graphicData uri="http://schemas.openxmlformats.org/drawingml/2006/table">
            <a:tbl>
              <a:tblPr firstRow="1" bandRow="1">
                <a:tableStyleId>{6E25E649-3F16-4E02-A733-19D2CDBF48F0}</a:tableStyleId>
              </a:tblPr>
              <a:tblGrid>
                <a:gridCol w="1127760"/>
                <a:gridCol w="3180080"/>
                <a:gridCol w="5019040"/>
              </a:tblGrid>
              <a:tr h="370840">
                <a:tc>
                  <a:txBody>
                    <a:bodyPr/>
                    <a:lstStyle/>
                    <a:p>
                      <a:pPr algn="ctr"/>
                      <a:r>
                        <a:rPr lang="ru-RU" sz="2000" dirty="0" smtClean="0">
                          <a:latin typeface="TT Hoves"/>
                        </a:rPr>
                        <a:t>Тип</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Расшифровка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Описание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A</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kern="1200" dirty="0" smtClean="0">
                          <a:solidFill>
                            <a:schemeClr val="dk1"/>
                          </a:solidFill>
                          <a:effectLst/>
                          <a:latin typeface="TT Hoves"/>
                          <a:ea typeface="+mn-ea"/>
                          <a:cs typeface="+mn-cs"/>
                        </a:rPr>
                        <a:t>Address</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Информация об IPv4 адресе хоста </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SOA</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kern="1200" dirty="0" smtClean="0">
                          <a:solidFill>
                            <a:schemeClr val="dk1"/>
                          </a:solidFill>
                          <a:effectLst/>
                          <a:latin typeface="TT Hoves"/>
                          <a:ea typeface="+mn-ea"/>
                          <a:cs typeface="+mn-cs"/>
                        </a:rPr>
                        <a:t>Start of authority</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Местоположение эталонной </a:t>
                      </a:r>
                      <a:br>
                        <a:rPr lang="ru-RU" sz="2000" dirty="0" smtClean="0">
                          <a:latin typeface="TT Hoves"/>
                        </a:rPr>
                      </a:br>
                      <a:r>
                        <a:rPr lang="ru-RU" sz="2000" dirty="0" smtClean="0">
                          <a:latin typeface="TT Hoves"/>
                        </a:rPr>
                        <a:t>записи о домене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MX</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kern="1200" dirty="0" smtClean="0">
                          <a:solidFill>
                            <a:schemeClr val="dk1"/>
                          </a:solidFill>
                          <a:effectLst/>
                          <a:latin typeface="TT Hoves"/>
                          <a:ea typeface="+mn-ea"/>
                          <a:cs typeface="+mn-cs"/>
                        </a:rPr>
                        <a:t>Mail Exchanger</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Адрес почтового шлюза для домена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NS</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a:effectLst/>
                          <a:latin typeface="TT Hoves"/>
                        </a:rPr>
                        <a:t>Authoritative name server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Адрес узла, отвечающего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за доменную зону</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PRT</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kern="1200" dirty="0" smtClean="0">
                          <a:solidFill>
                            <a:schemeClr val="dk1"/>
                          </a:solidFill>
                          <a:effectLst/>
                          <a:latin typeface="TT Hoves"/>
                          <a:ea typeface="+mn-ea"/>
                          <a:cs typeface="+mn-cs"/>
                        </a:rPr>
                        <a:t>Pointer</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Позволяет</a:t>
                      </a:r>
                      <a:r>
                        <a:rPr lang="ru-RU" sz="2000" baseline="0" dirty="0" smtClean="0">
                          <a:latin typeface="TT Hoves"/>
                        </a:rPr>
                        <a:t> получить имя </a:t>
                      </a:r>
                      <a:br>
                        <a:rPr lang="ru-RU" sz="2000" baseline="0" dirty="0" smtClean="0">
                          <a:latin typeface="TT Hoves"/>
                        </a:rPr>
                      </a:br>
                      <a:r>
                        <a:rPr lang="ru-RU" sz="2000" baseline="0" dirty="0" smtClean="0">
                          <a:latin typeface="TT Hoves"/>
                        </a:rPr>
                        <a:t>узла по его </a:t>
                      </a:r>
                      <a:r>
                        <a:rPr lang="en-US" sz="2000" baseline="0" dirty="0" smtClean="0">
                          <a:latin typeface="TT Hoves"/>
                        </a:rPr>
                        <a:t>IP-</a:t>
                      </a:r>
                      <a:r>
                        <a:rPr lang="ru-RU" sz="2000" baseline="0" dirty="0" smtClean="0">
                          <a:latin typeface="TT Hoves"/>
                        </a:rPr>
                        <a:t>адресу</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4138747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640266" y="1395783"/>
            <a:ext cx="9220583" cy="1724480"/>
          </a:xfrm>
        </p:spPr>
        <p:txBody>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 </a:t>
            </a:r>
            <a:r>
              <a:rPr lang="en-US" b="1" dirty="0" smtClean="0">
                <a:effectLst>
                  <a:outerShdw blurRad="38100" dist="38100" dir="2700000" algn="tl">
                    <a:srgbClr val="000000">
                      <a:alpha val="43137"/>
                    </a:srgbClr>
                  </a:outerShdw>
                </a:effectLst>
                <a:latin typeface="TT Hoves DemiBold" panose="02000503030000020004" pitchFamily="2" charset="-52"/>
              </a:rPr>
              <a:t>DHCP</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2</a:t>
            </a:fld>
            <a:endParaRPr lang="ru-RU"/>
          </a:p>
        </p:txBody>
      </p:sp>
    </p:spTree>
    <p:extLst>
      <p:ext uri="{BB962C8B-B14F-4D97-AF65-F5344CB8AC3E}">
        <p14:creationId xmlns:p14="http://schemas.microsoft.com/office/powerpoint/2010/main" val="2535723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640266" y="1395783"/>
            <a:ext cx="9220583" cy="1724480"/>
          </a:xfrm>
        </p:spPr>
        <p:txBody>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 </a:t>
            </a:r>
            <a:r>
              <a:rPr lang="en-US" b="1" dirty="0" smtClean="0">
                <a:effectLst>
                  <a:outerShdw blurRad="38100" dist="38100" dir="2700000" algn="tl">
                    <a:srgbClr val="000000">
                      <a:alpha val="43137"/>
                    </a:srgbClr>
                  </a:outerShdw>
                </a:effectLst>
                <a:latin typeface="TT Hoves DemiBold" panose="02000503030000020004" pitchFamily="2" charset="-52"/>
              </a:rPr>
              <a:t>Telnet</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20</a:t>
            </a:fld>
            <a:endParaRPr lang="ru-RU"/>
          </a:p>
        </p:txBody>
      </p:sp>
    </p:spTree>
    <p:extLst>
      <p:ext uri="{BB962C8B-B14F-4D97-AF65-F5344CB8AC3E}">
        <p14:creationId xmlns:p14="http://schemas.microsoft.com/office/powerpoint/2010/main" val="10218613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391435"/>
            <a:ext cx="4874128" cy="1230142"/>
          </a:xfrm>
        </p:spPr>
        <p:txBody>
          <a:bodyPr>
            <a:normAutofit/>
          </a:bodyPr>
          <a:lstStyle/>
          <a:p>
            <a:pPr algn="just"/>
            <a:r>
              <a:rPr lang="en-US" sz="2000" dirty="0" smtClean="0">
                <a:latin typeface="TT Hoves"/>
              </a:rPr>
              <a:t>C</a:t>
            </a:r>
            <a:r>
              <a:rPr lang="ru-RU" sz="2000" dirty="0" smtClean="0">
                <a:latin typeface="TT Hoves"/>
              </a:rPr>
              <a:t>етевой протокол для реализации текстового терминального интерфейса по сети.</a:t>
            </a:r>
            <a:r>
              <a:rPr lang="en-US" sz="2000" dirty="0" smtClean="0">
                <a:latin typeface="TT Hoves"/>
              </a:rPr>
              <a:t> </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781600" y="1071840"/>
            <a:ext cx="3721215" cy="1097927"/>
          </a:xfrm>
        </p:spPr>
        <p:txBody>
          <a:bodyPr/>
          <a:lstStyle/>
          <a:p>
            <a:r>
              <a:rPr lang="en-US" b="1" dirty="0" smtClean="0">
                <a:effectLst>
                  <a:outerShdw blurRad="38100" dist="38100" dir="2700000" algn="tl">
                    <a:srgbClr val="000000">
                      <a:alpha val="43137"/>
                    </a:srgbClr>
                  </a:outerShdw>
                </a:effectLst>
                <a:latin typeface="TT Hoves DemiBold"/>
              </a:rPr>
              <a:t>Telnet</a:t>
            </a:r>
            <a:endParaRPr lang="ru-RU"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half" idx="17"/>
          </p:nvPr>
        </p:nvSpPr>
        <p:spPr>
          <a:xfrm>
            <a:off x="5780016" y="3759065"/>
            <a:ext cx="4749439" cy="1230142"/>
          </a:xfrm>
        </p:spPr>
        <p:txBody>
          <a:bodyPr>
            <a:normAutofit/>
          </a:bodyPr>
          <a:lstStyle/>
          <a:p>
            <a:pPr algn="just"/>
            <a:r>
              <a:rPr lang="ru-RU" sz="2000" dirty="0">
                <a:latin typeface="TT Hoves"/>
              </a:rPr>
              <a:t>Для установки соединения Telnet использует протокол TCP, c подключением через 23 порт. </a:t>
            </a:r>
            <a:endParaRPr lang="x-none" sz="2000">
              <a:latin typeface="TT Hoves"/>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21</a:t>
            </a:fld>
            <a:endParaRPr lang="ru-RU" dirty="0"/>
          </a:p>
        </p:txBody>
      </p:sp>
    </p:spTree>
    <p:extLst>
      <p:ext uri="{BB962C8B-B14F-4D97-AF65-F5344CB8AC3E}">
        <p14:creationId xmlns:p14="http://schemas.microsoft.com/office/powerpoint/2010/main" val="35684543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half" idx="2"/>
          </p:nvPr>
        </p:nvSpPr>
        <p:spPr>
          <a:xfrm>
            <a:off x="5104435" y="2240052"/>
            <a:ext cx="5729820" cy="3800530"/>
          </a:xfrm>
        </p:spPr>
        <p:txBody>
          <a:bodyPr>
            <a:normAutofit/>
          </a:bodyPr>
          <a:lstStyle/>
          <a:p>
            <a:pPr>
              <a:spcAft>
                <a:spcPts val="2500"/>
              </a:spcAft>
            </a:pPr>
            <a:r>
              <a:rPr lang="ru-RU" sz="2000" dirty="0">
                <a:latin typeface="TT Hoves"/>
              </a:rPr>
              <a:t>Основу протокола составляют три базовые концепции</a:t>
            </a:r>
            <a:r>
              <a:rPr lang="ru-RU" sz="2000" dirty="0" smtClean="0">
                <a:latin typeface="TT Hoves"/>
              </a:rPr>
              <a:t>:</a:t>
            </a:r>
            <a:endParaRPr lang="en-US" sz="2000" dirty="0" smtClean="0">
              <a:latin typeface="TT Hoves"/>
            </a:endParaRPr>
          </a:p>
          <a:p>
            <a:pPr marL="342900" indent="-342900">
              <a:spcAft>
                <a:spcPts val="2000"/>
              </a:spcAft>
              <a:buFont typeface="Wingdings" panose="05000000000000000000" pitchFamily="2" charset="2"/>
              <a:buChar char="v"/>
            </a:pPr>
            <a:r>
              <a:rPr lang="ru-RU" sz="2000" dirty="0" smtClean="0">
                <a:latin typeface="TT Hoves"/>
              </a:rPr>
              <a:t>концепция </a:t>
            </a:r>
            <a:r>
              <a:rPr lang="ru-RU" sz="2000" dirty="0">
                <a:latin typeface="TT Hoves"/>
              </a:rPr>
              <a:t>"Сетевого Виртуального Терминала</a:t>
            </a:r>
            <a:r>
              <a:rPr lang="ru-RU" sz="2000" dirty="0" smtClean="0">
                <a:latin typeface="TT Hoves"/>
              </a:rPr>
              <a:t>"</a:t>
            </a:r>
            <a:endParaRPr lang="en-US" sz="2000" dirty="0" smtClean="0">
              <a:latin typeface="TT Hoves"/>
            </a:endParaRPr>
          </a:p>
          <a:p>
            <a:pPr marL="342900" indent="-342900">
              <a:lnSpc>
                <a:spcPct val="150000"/>
              </a:lnSpc>
              <a:spcAft>
                <a:spcPts val="2000"/>
              </a:spcAft>
              <a:buFont typeface="Wingdings" panose="05000000000000000000" pitchFamily="2" charset="2"/>
              <a:buChar char="v"/>
            </a:pPr>
            <a:r>
              <a:rPr lang="ru-RU" sz="2000" dirty="0" smtClean="0">
                <a:latin typeface="TT Hoves"/>
              </a:rPr>
              <a:t>принцип </a:t>
            </a:r>
            <a:r>
              <a:rPr lang="ru-RU" sz="2000" dirty="0">
                <a:latin typeface="TT Hoves"/>
              </a:rPr>
              <a:t>согласования </a:t>
            </a:r>
            <a:r>
              <a:rPr lang="ru-RU" sz="2000" dirty="0" smtClean="0">
                <a:latin typeface="TT Hoves"/>
              </a:rPr>
              <a:t>параметров</a:t>
            </a:r>
            <a:endParaRPr lang="en-US" sz="2000" dirty="0" smtClean="0">
              <a:latin typeface="TT Hoves"/>
            </a:endParaRPr>
          </a:p>
          <a:p>
            <a:pPr marL="342900" indent="-342900">
              <a:lnSpc>
                <a:spcPct val="150000"/>
              </a:lnSpc>
              <a:buFont typeface="Wingdings" panose="05000000000000000000" pitchFamily="2" charset="2"/>
              <a:buChar char="v"/>
            </a:pPr>
            <a:r>
              <a:rPr lang="ru-RU" sz="2000" dirty="0" smtClean="0">
                <a:latin typeface="TT Hoves"/>
              </a:rPr>
              <a:t>симметрия </a:t>
            </a:r>
            <a:r>
              <a:rPr lang="ru-RU" sz="2000" dirty="0">
                <a:latin typeface="TT Hoves"/>
              </a:rPr>
              <a:t>терминалов и </a:t>
            </a:r>
            <a:r>
              <a:rPr lang="ru-RU" sz="2000" dirty="0" smtClean="0">
                <a:latin typeface="TT Hoves"/>
              </a:rPr>
              <a:t>процессов</a:t>
            </a:r>
            <a:endParaRPr lang="ru-RU" sz="2000" dirty="0">
              <a:latin typeface="TT Hoves"/>
            </a:endParaRPr>
          </a:p>
        </p:txBody>
      </p:sp>
      <p:sp>
        <p:nvSpPr>
          <p:cNvPr id="10" name="Текст 9"/>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a:xfrm>
            <a:off x="5104800" y="1071840"/>
            <a:ext cx="6878284"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Принципы </a:t>
            </a:r>
            <a:r>
              <a:rPr lang="en-US" sz="4000" b="1" dirty="0" smtClean="0">
                <a:effectLst>
                  <a:outerShdw blurRad="38100" dist="38100" dir="2700000" algn="tl">
                    <a:srgbClr val="000000">
                      <a:alpha val="43137"/>
                    </a:srgbClr>
                  </a:outerShdw>
                </a:effectLst>
                <a:latin typeface="TT Hoves DemiBold"/>
              </a:rPr>
              <a:t>Telnet</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22</a:t>
            </a:fld>
            <a:endParaRPr lang="ru-RU"/>
          </a:p>
        </p:txBody>
      </p:sp>
    </p:spTree>
    <p:extLst>
      <p:ext uri="{BB962C8B-B14F-4D97-AF65-F5344CB8AC3E}">
        <p14:creationId xmlns:p14="http://schemas.microsoft.com/office/powerpoint/2010/main" val="39772377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66162" y="2419144"/>
            <a:ext cx="6069281" cy="3652303"/>
          </a:xfrm>
        </p:spPr>
        <p:txBody>
          <a:bodyPr>
            <a:normAutofit/>
          </a:bodyPr>
          <a:lstStyle/>
          <a:p>
            <a:pPr marL="342900" indent="-342900">
              <a:buFont typeface="Wingdings" panose="05000000000000000000" pitchFamily="2" charset="2"/>
              <a:buChar char="v"/>
            </a:pPr>
            <a:r>
              <a:rPr lang="ru-RU" sz="2000" dirty="0" smtClean="0">
                <a:latin typeface="TT Hoves"/>
              </a:rPr>
              <a:t>Полудуплексный</a:t>
            </a:r>
          </a:p>
          <a:p>
            <a:pPr marL="342900" indent="-342900">
              <a:buFont typeface="Wingdings" panose="05000000000000000000" pitchFamily="2" charset="2"/>
              <a:buChar char="v"/>
            </a:pPr>
            <a:endParaRPr lang="ru-RU" sz="2000" dirty="0" smtClean="0">
              <a:latin typeface="TT Hoves"/>
            </a:endParaRPr>
          </a:p>
          <a:p>
            <a:pPr marL="342900" indent="-342900">
              <a:buFont typeface="Wingdings" panose="05000000000000000000" pitchFamily="2" charset="2"/>
              <a:buChar char="v"/>
            </a:pPr>
            <a:r>
              <a:rPr lang="ru-RU" sz="2000" dirty="0">
                <a:latin typeface="TT Hoves"/>
              </a:rPr>
              <a:t>Символ за один </a:t>
            </a:r>
            <a:r>
              <a:rPr lang="ru-RU" sz="2000" dirty="0" smtClean="0">
                <a:latin typeface="TT Hoves"/>
              </a:rPr>
              <a:t>раз</a:t>
            </a:r>
          </a:p>
          <a:p>
            <a:pPr marL="342900" indent="-342900">
              <a:buFont typeface="Wingdings" panose="05000000000000000000" pitchFamily="2" charset="2"/>
              <a:buChar char="v"/>
            </a:pPr>
            <a:endParaRPr lang="ru-RU" sz="2000" dirty="0" smtClean="0">
              <a:latin typeface="TT Hoves"/>
            </a:endParaRPr>
          </a:p>
          <a:p>
            <a:pPr marL="342900" indent="-342900">
              <a:buFont typeface="Wingdings" panose="05000000000000000000" pitchFamily="2" charset="2"/>
              <a:buChar char="v"/>
            </a:pPr>
            <a:r>
              <a:rPr lang="ru-RU" sz="2000" dirty="0">
                <a:latin typeface="TT Hoves"/>
              </a:rPr>
              <a:t>Строка за один </a:t>
            </a:r>
            <a:r>
              <a:rPr lang="ru-RU" sz="2000" dirty="0" smtClean="0">
                <a:latin typeface="TT Hoves"/>
              </a:rPr>
              <a:t>раз</a:t>
            </a:r>
          </a:p>
          <a:p>
            <a:pPr marL="342900" indent="-342900">
              <a:buFont typeface="Wingdings" panose="05000000000000000000" pitchFamily="2" charset="2"/>
              <a:buChar char="v"/>
            </a:pPr>
            <a:endParaRPr lang="ru-RU" sz="2000" dirty="0" smtClean="0">
              <a:latin typeface="TT Hoves"/>
            </a:endParaRPr>
          </a:p>
          <a:p>
            <a:pPr marL="342900" indent="-342900">
              <a:buFont typeface="Wingdings" panose="05000000000000000000" pitchFamily="2" charset="2"/>
              <a:buChar char="v"/>
            </a:pPr>
            <a:r>
              <a:rPr lang="ru-RU" sz="2000" dirty="0">
                <a:latin typeface="TT Hoves"/>
              </a:rPr>
              <a:t>Линейный режим</a:t>
            </a:r>
          </a:p>
        </p:txBody>
      </p:sp>
      <p:sp>
        <p:nvSpPr>
          <p:cNvPr id="3" name="Текст 2"/>
          <p:cNvSpPr>
            <a:spLocks noGrp="1"/>
          </p:cNvSpPr>
          <p:nvPr>
            <p:ph type="body" sz="quarter" idx="15"/>
          </p:nvPr>
        </p:nvSpPr>
        <p:spPr/>
        <p:txBody>
          <a:bodyPr/>
          <a:lstStyle/>
          <a:p>
            <a:r>
              <a:rPr lang="ru-RU" dirty="0" smtClean="0"/>
              <a:t>Протоколы верхних уровней</a:t>
            </a:r>
            <a:endParaRPr lang="ru-RU" dirty="0"/>
          </a:p>
        </p:txBody>
      </p:sp>
      <p:sp>
        <p:nvSpPr>
          <p:cNvPr id="4" name="Заголовок 3"/>
          <p:cNvSpPr>
            <a:spLocks noGrp="1"/>
          </p:cNvSpPr>
          <p:nvPr>
            <p:ph type="title"/>
          </p:nvPr>
        </p:nvSpPr>
        <p:spPr>
          <a:xfrm>
            <a:off x="5383603" y="1057552"/>
            <a:ext cx="5603486" cy="1097927"/>
          </a:xfrm>
        </p:spPr>
        <p:txBody>
          <a:bodyPr>
            <a:normAutofit/>
          </a:bodyPr>
          <a:lstStyle/>
          <a:p>
            <a:r>
              <a:rPr lang="ru-RU" sz="4000" b="1" dirty="0" smtClean="0">
                <a:effectLst>
                  <a:outerShdw blurRad="38100" dist="38100" dir="2700000" algn="tl">
                    <a:srgbClr val="000000">
                      <a:alpha val="43137"/>
                    </a:srgbClr>
                  </a:outerShdw>
                </a:effectLst>
                <a:latin typeface="TT Hoves DemiBold" panose="02000503030000020004" pitchFamily="2" charset="-52"/>
              </a:rPr>
              <a:t>Режимы работы</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23</a:t>
            </a:fld>
            <a:endParaRPr lang="ru-RU"/>
          </a:p>
        </p:txBody>
      </p:sp>
    </p:spTree>
    <p:extLst>
      <p:ext uri="{BB962C8B-B14F-4D97-AF65-F5344CB8AC3E}">
        <p14:creationId xmlns:p14="http://schemas.microsoft.com/office/powerpoint/2010/main" val="4197038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Текст 8"/>
          <p:cNvSpPr>
            <a:spLocks noGrp="1"/>
          </p:cNvSpPr>
          <p:nvPr>
            <p:ph type="body" sz="half" idx="2"/>
          </p:nvPr>
        </p:nvSpPr>
        <p:spPr>
          <a:xfrm>
            <a:off x="5104436" y="1921397"/>
            <a:ext cx="6090038" cy="4502552"/>
          </a:xfrm>
        </p:spPr>
        <p:txBody>
          <a:bodyPr>
            <a:normAutofit/>
          </a:bodyPr>
          <a:lstStyle/>
          <a:p>
            <a:pPr algn="just"/>
            <a:r>
              <a:rPr lang="ru-RU" sz="2000" dirty="0" smtClean="0">
                <a:latin typeface="TT Hoves"/>
              </a:rPr>
              <a:t>Рекомендовалось прекратить использование </a:t>
            </a:r>
            <a:r>
              <a:rPr lang="en-US" sz="2000" dirty="0" smtClean="0">
                <a:latin typeface="TT Hoves"/>
              </a:rPr>
              <a:t>Telnet </a:t>
            </a:r>
            <a:r>
              <a:rPr lang="ru-RU" sz="2000" dirty="0" smtClean="0">
                <a:latin typeface="TT Hoves"/>
              </a:rPr>
              <a:t>по следующим причинам:</a:t>
            </a:r>
          </a:p>
          <a:p>
            <a:pPr marL="342900" indent="-342900" algn="just">
              <a:buFont typeface="Wingdings" panose="05000000000000000000" pitchFamily="2" charset="2"/>
              <a:buChar char="v"/>
            </a:pPr>
            <a:r>
              <a:rPr lang="ru-RU" sz="2000" dirty="0" smtClean="0">
                <a:latin typeface="TT Hoves"/>
              </a:rPr>
              <a:t>Telnet </a:t>
            </a:r>
            <a:r>
              <a:rPr lang="ru-RU" sz="2000" dirty="0">
                <a:latin typeface="TT Hoves"/>
              </a:rPr>
              <a:t>по умолчанию не шифрует оправленные </a:t>
            </a:r>
            <a:r>
              <a:rPr lang="ru-RU" sz="2000" dirty="0" smtClean="0">
                <a:latin typeface="TT Hoves"/>
              </a:rPr>
              <a:t>данные, </a:t>
            </a:r>
            <a:r>
              <a:rPr lang="ru-RU" sz="2000" dirty="0">
                <a:latin typeface="TT Hoves"/>
              </a:rPr>
              <a:t>а значит очень легко подслушать канал и узнать </a:t>
            </a:r>
            <a:r>
              <a:rPr lang="ru-RU" sz="2000" dirty="0" smtClean="0">
                <a:latin typeface="TT Hoves"/>
              </a:rPr>
              <a:t>пароли</a:t>
            </a:r>
          </a:p>
          <a:p>
            <a:pPr marL="342900" indent="-342900" algn="just">
              <a:buFont typeface="Wingdings" panose="05000000000000000000" pitchFamily="2" charset="2"/>
              <a:buChar char="v"/>
            </a:pPr>
            <a:r>
              <a:rPr lang="ru-RU" sz="2000" dirty="0" smtClean="0">
                <a:latin typeface="TT Hoves"/>
              </a:rPr>
              <a:t>Во </a:t>
            </a:r>
            <a:r>
              <a:rPr lang="ru-RU" sz="2000" dirty="0">
                <a:latin typeface="TT Hoves"/>
              </a:rPr>
              <a:t>многих реализациях Telnet нет аутентификации, которая обеспечила бы гарантию передачи пакетов и отсутствия вторжения </a:t>
            </a:r>
            <a:r>
              <a:rPr lang="ru-RU" sz="2000" dirty="0" smtClean="0">
                <a:latin typeface="TT Hoves"/>
              </a:rPr>
              <a:t>посередине</a:t>
            </a:r>
            <a:endParaRPr lang="ru-RU" sz="2000" dirty="0">
              <a:latin typeface="TT Hoves"/>
            </a:endParaRPr>
          </a:p>
          <a:p>
            <a:pPr marL="342900" indent="-342900" algn="just">
              <a:buFont typeface="Wingdings" panose="05000000000000000000" pitchFamily="2" charset="2"/>
              <a:buChar char="v"/>
            </a:pPr>
            <a:r>
              <a:rPr lang="ru-RU" sz="2000" dirty="0">
                <a:latin typeface="TT Hoves"/>
              </a:rPr>
              <a:t>Обнаружено несколько уязвимостей демонов, который обычно использует </a:t>
            </a:r>
            <a:r>
              <a:rPr lang="ru-RU" sz="2000" dirty="0" smtClean="0">
                <a:latin typeface="TT Hoves"/>
              </a:rPr>
              <a:t>Telnet</a:t>
            </a:r>
            <a:endParaRPr lang="ru-RU" sz="2000" dirty="0">
              <a:latin typeface="TT Hoves"/>
            </a:endParaRPr>
          </a:p>
        </p:txBody>
      </p:sp>
      <p:sp>
        <p:nvSpPr>
          <p:cNvPr id="21" name="Текст 9"/>
          <p:cNvSpPr>
            <a:spLocks noGrp="1"/>
          </p:cNvSpPr>
          <p:nvPr>
            <p:ph type="body" sz="quarter" idx="15"/>
          </p:nvPr>
        </p:nvSpPr>
        <p:spPr>
          <a:xfrm>
            <a:off x="356685" y="334530"/>
            <a:ext cx="9447715" cy="365125"/>
          </a:xfrm>
        </p:spPr>
        <p:txBody>
          <a:bodyPr/>
          <a:lstStyle/>
          <a:p>
            <a:r>
              <a:rPr lang="ru-RU" dirty="0" smtClean="0">
                <a:latin typeface="TT Hoves"/>
              </a:rPr>
              <a:t>Протоколы верхних уровней</a:t>
            </a:r>
            <a:endParaRPr lang="ru-RU" dirty="0">
              <a:latin typeface="TT Hoves"/>
            </a:endParaRPr>
          </a:p>
        </p:txBody>
      </p:sp>
      <p:sp>
        <p:nvSpPr>
          <p:cNvPr id="22" name="Заголовок 7"/>
          <p:cNvSpPr>
            <a:spLocks noGrp="1"/>
          </p:cNvSpPr>
          <p:nvPr>
            <p:ph type="title"/>
          </p:nvPr>
        </p:nvSpPr>
        <p:spPr>
          <a:xfrm>
            <a:off x="5095705" y="1071840"/>
            <a:ext cx="6403568"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Безопасность </a:t>
            </a:r>
            <a:r>
              <a:rPr lang="en-US" sz="4000" b="1" dirty="0" smtClean="0">
                <a:effectLst>
                  <a:outerShdw blurRad="38100" dist="38100" dir="2700000" algn="tl">
                    <a:srgbClr val="000000">
                      <a:alpha val="43137"/>
                    </a:srgbClr>
                  </a:outerShdw>
                </a:effectLst>
                <a:latin typeface="TT Hoves DemiBold"/>
              </a:rPr>
              <a:t>Telnet</a:t>
            </a:r>
            <a:endParaRPr lang="ru-RU" sz="4000" b="1" dirty="0">
              <a:effectLst>
                <a:outerShdw blurRad="38100" dist="38100" dir="2700000" algn="tl">
                  <a:srgbClr val="000000">
                    <a:alpha val="43137"/>
                  </a:srgbClr>
                </a:outerShdw>
              </a:effectLst>
              <a:latin typeface="TT Hoves DemiBold"/>
            </a:endParaRPr>
          </a:p>
        </p:txBody>
      </p:sp>
      <p:sp>
        <p:nvSpPr>
          <p:cNvPr id="23"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24</a:t>
            </a:fld>
            <a:endParaRPr lang="ru-RU"/>
          </a:p>
        </p:txBody>
      </p:sp>
    </p:spTree>
    <p:extLst>
      <p:ext uri="{BB962C8B-B14F-4D97-AF65-F5344CB8AC3E}">
        <p14:creationId xmlns:p14="http://schemas.microsoft.com/office/powerpoint/2010/main" val="2814734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640266" y="1395783"/>
            <a:ext cx="9220583" cy="1724480"/>
          </a:xfrm>
        </p:spPr>
        <p:txBody>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 </a:t>
            </a:r>
            <a:r>
              <a:rPr lang="en-US" b="1" dirty="0" smtClean="0">
                <a:effectLst>
                  <a:outerShdw blurRad="38100" dist="38100" dir="2700000" algn="tl">
                    <a:srgbClr val="000000">
                      <a:alpha val="43137"/>
                    </a:srgbClr>
                  </a:outerShdw>
                </a:effectLst>
                <a:latin typeface="TT Hoves DemiBold" panose="02000503030000020004" pitchFamily="2" charset="-52"/>
              </a:rPr>
              <a:t>SSH</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25</a:t>
            </a:fld>
            <a:endParaRPr lang="ru-RU"/>
          </a:p>
        </p:txBody>
      </p:sp>
    </p:spTree>
    <p:extLst>
      <p:ext uri="{BB962C8B-B14F-4D97-AF65-F5344CB8AC3E}">
        <p14:creationId xmlns:p14="http://schemas.microsoft.com/office/powerpoint/2010/main" val="1021861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half" idx="2"/>
          </p:nvPr>
        </p:nvSpPr>
        <p:spPr>
          <a:xfrm>
            <a:off x="5300663" y="2169762"/>
            <a:ext cx="5575155" cy="4103715"/>
          </a:xfrm>
        </p:spPr>
        <p:txBody>
          <a:bodyPr>
            <a:normAutofit/>
          </a:bodyPr>
          <a:lstStyle/>
          <a:p>
            <a:pPr algn="just"/>
            <a:r>
              <a:rPr lang="ru-RU" sz="2000" dirty="0" smtClean="0">
                <a:latin typeface="TT Hoves"/>
              </a:rPr>
              <a:t>Сетевой </a:t>
            </a:r>
            <a:r>
              <a:rPr lang="ru-RU" sz="2000" dirty="0">
                <a:latin typeface="TT Hoves"/>
              </a:rPr>
              <a:t>протокол прикладного уровня, который позволяет производить удалённое подключение и туннелировать </a:t>
            </a:r>
            <a:r>
              <a:rPr lang="ru-RU" sz="2000" dirty="0" smtClean="0">
                <a:latin typeface="TT Hoves"/>
              </a:rPr>
              <a:t>TCP-соединение</a:t>
            </a:r>
            <a:endParaRPr lang="ru-RU" sz="2000" dirty="0">
              <a:latin typeface="TT Hoves"/>
            </a:endParaRPr>
          </a:p>
          <a:p>
            <a:pPr algn="just"/>
            <a:r>
              <a:rPr lang="ru-RU" sz="2000" dirty="0">
                <a:latin typeface="TT Hoves"/>
              </a:rPr>
              <a:t>В отличие от Telnet, SSH шифрует весь </a:t>
            </a:r>
            <a:r>
              <a:rPr lang="ru-RU" sz="2000" dirty="0" smtClean="0">
                <a:latin typeface="TT Hoves"/>
              </a:rPr>
              <a:t>передаваемый трафик</a:t>
            </a:r>
          </a:p>
          <a:p>
            <a:pPr lvl="0" algn="just" defTabSz="914377">
              <a:spcAft>
                <a:spcPts val="0"/>
              </a:spcAft>
              <a:buClrTx/>
              <a:buSzTx/>
              <a:defRPr/>
            </a:pPr>
            <a:r>
              <a:rPr lang="ru-RU" sz="2000" dirty="0">
                <a:latin typeface="TT Hoves"/>
              </a:rPr>
              <a:t>По умолчанию протокол работает на 22 порту</a:t>
            </a:r>
            <a:r>
              <a:rPr lang="en-US" sz="2000" dirty="0">
                <a:latin typeface="TT Hoves"/>
              </a:rPr>
              <a:t>. </a:t>
            </a:r>
            <a:r>
              <a:rPr lang="ru-RU" sz="2000" dirty="0">
                <a:latin typeface="TT Hoves"/>
              </a:rPr>
              <a:t>Настройки по умолчанию можно изменить и выбрать любой доступный для назначения </a:t>
            </a:r>
            <a:r>
              <a:rPr lang="ru-RU" sz="2000" dirty="0" smtClean="0">
                <a:latin typeface="TT Hoves"/>
              </a:rPr>
              <a:t>порт</a:t>
            </a:r>
            <a:endParaRPr lang="en-US" sz="2000" dirty="0">
              <a:latin typeface="TT Hoves"/>
            </a:endParaRPr>
          </a:p>
        </p:txBody>
      </p:sp>
      <p:sp>
        <p:nvSpPr>
          <p:cNvPr id="10" name="Текст 9"/>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a:xfrm>
            <a:off x="5324400" y="1057552"/>
            <a:ext cx="2714576" cy="1097927"/>
          </a:xfrm>
        </p:spPr>
        <p:txBody>
          <a:bodyPr>
            <a:normAutofit/>
          </a:bodyPr>
          <a:lstStyle/>
          <a:p>
            <a:r>
              <a:rPr lang="en-US" sz="4000" b="1" dirty="0" smtClean="0">
                <a:effectLst>
                  <a:outerShdw blurRad="38100" dist="38100" dir="2700000" algn="tl">
                    <a:srgbClr val="000000">
                      <a:alpha val="43137"/>
                    </a:srgbClr>
                  </a:outerShdw>
                </a:effectLst>
                <a:latin typeface="TT Hoves DemiBold"/>
              </a:rPr>
              <a:t>SSH</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26</a:t>
            </a:fld>
            <a:endParaRPr lang="ru-RU"/>
          </a:p>
        </p:txBody>
      </p:sp>
    </p:spTree>
    <p:extLst>
      <p:ext uri="{BB962C8B-B14F-4D97-AF65-F5344CB8AC3E}">
        <p14:creationId xmlns:p14="http://schemas.microsoft.com/office/powerpoint/2010/main" val="2956503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424406"/>
            <a:ext cx="6069281" cy="538713"/>
          </a:xfrm>
        </p:spPr>
        <p:txBody>
          <a:bodyPr>
            <a:normAutofit/>
          </a:bodyPr>
          <a:lstStyle/>
          <a:p>
            <a:pPr marL="342900" indent="-342900">
              <a:buFont typeface="Wingdings" panose="05000000000000000000" pitchFamily="2" charset="2"/>
              <a:buChar char="v"/>
            </a:pPr>
            <a:r>
              <a:rPr lang="ru-RU" sz="2000" dirty="0" smtClean="0">
                <a:latin typeface="TT Hoves"/>
              </a:rPr>
              <a:t>Безопасные команды доступа к хосту</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6001160" y="1071840"/>
            <a:ext cx="3837320"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Функции </a:t>
            </a:r>
            <a:r>
              <a:rPr lang="en-US" sz="4000" b="1" dirty="0" smtClean="0">
                <a:effectLst>
                  <a:outerShdw blurRad="38100" dist="38100" dir="2700000" algn="tl">
                    <a:srgbClr val="000000">
                      <a:alpha val="43137"/>
                    </a:srgbClr>
                  </a:outerShdw>
                </a:effectLst>
                <a:latin typeface="TT Hoves DemiBold"/>
              </a:rPr>
              <a:t>SSH</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half" idx="17"/>
          </p:nvPr>
        </p:nvSpPr>
        <p:spPr>
          <a:xfrm>
            <a:off x="5780016" y="3433221"/>
            <a:ext cx="6069281" cy="548470"/>
          </a:xfrm>
        </p:spPr>
        <p:txBody>
          <a:bodyPr>
            <a:normAutofit/>
          </a:bodyPr>
          <a:lstStyle/>
          <a:p>
            <a:pPr marL="342900" indent="-342900">
              <a:buFont typeface="Wingdings" panose="05000000000000000000" pitchFamily="2" charset="2"/>
              <a:buChar char="v"/>
            </a:pPr>
            <a:r>
              <a:rPr lang="en-US" sz="2000" dirty="0">
                <a:latin typeface="TT Hoves"/>
              </a:rPr>
              <a:t>X11 Forwarding</a:t>
            </a:r>
            <a:endParaRPr lang="ru-RU" sz="2000" dirty="0">
              <a:latin typeface="TT Hoves"/>
            </a:endParaRPr>
          </a:p>
        </p:txBody>
      </p:sp>
      <p:sp>
        <p:nvSpPr>
          <p:cNvPr id="6" name="Текст 5"/>
          <p:cNvSpPr>
            <a:spLocks noGrp="1"/>
          </p:cNvSpPr>
          <p:nvPr>
            <p:ph type="body" sz="half" idx="18"/>
          </p:nvPr>
        </p:nvSpPr>
        <p:spPr>
          <a:xfrm>
            <a:off x="5781600" y="4430461"/>
            <a:ext cx="6069281" cy="546653"/>
          </a:xfrm>
        </p:spPr>
        <p:txBody>
          <a:bodyPr>
            <a:normAutofit/>
          </a:bodyPr>
          <a:lstStyle/>
          <a:p>
            <a:pPr marL="342900" indent="-342900">
              <a:buFont typeface="Wingdings" panose="05000000000000000000" pitchFamily="2" charset="2"/>
              <a:buChar char="v"/>
            </a:pPr>
            <a:r>
              <a:rPr lang="en-US" sz="2000" dirty="0" smtClean="0">
                <a:latin typeface="TT Hoves"/>
              </a:rPr>
              <a:t>Port forwarding</a:t>
            </a:r>
            <a:endParaRPr lang="ru-RU" sz="2000" dirty="0">
              <a:latin typeface="TT Hoves"/>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27</a:t>
            </a:fld>
            <a:endParaRPr lang="ru-RU"/>
          </a:p>
        </p:txBody>
      </p:sp>
    </p:spTree>
    <p:extLst>
      <p:ext uri="{BB962C8B-B14F-4D97-AF65-F5344CB8AC3E}">
        <p14:creationId xmlns:p14="http://schemas.microsoft.com/office/powerpoint/2010/main" val="3263576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28</a:t>
            </a:fld>
            <a:endParaRPr lang="ru-RU"/>
          </a:p>
        </p:txBody>
      </p:sp>
      <p:sp>
        <p:nvSpPr>
          <p:cNvPr id="11" name="Текст 10"/>
          <p:cNvSpPr>
            <a:spLocks noGrp="1"/>
          </p:cNvSpPr>
          <p:nvPr>
            <p:ph type="body" sz="half" idx="2"/>
          </p:nvPr>
        </p:nvSpPr>
        <p:spPr>
          <a:xfrm>
            <a:off x="1905790" y="2033147"/>
            <a:ext cx="8803774" cy="747057"/>
          </a:xfrm>
        </p:spPr>
        <p:txBody>
          <a:bodyPr>
            <a:noAutofit/>
          </a:bodyPr>
          <a:lstStyle/>
          <a:p>
            <a:pPr marL="0" indent="0">
              <a:buNone/>
            </a:pPr>
            <a:r>
              <a:rPr lang="ru-RU" sz="2000" dirty="0">
                <a:latin typeface="TT Hoves"/>
              </a:rPr>
              <a:t>Протокол работает в режиме клиент-сервер, где процессом соединения управляет </a:t>
            </a:r>
            <a:r>
              <a:rPr lang="ru-RU" sz="2000" dirty="0" smtClean="0">
                <a:latin typeface="TT Hoves"/>
              </a:rPr>
              <a:t>клиент</a:t>
            </a:r>
            <a:endParaRPr lang="x-none" sz="2000">
              <a:latin typeface="TT Hoves"/>
            </a:endParaRPr>
          </a:p>
        </p:txBody>
      </p:sp>
      <p:sp>
        <p:nvSpPr>
          <p:cNvPr id="10" name="Заголовок 9"/>
          <p:cNvSpPr>
            <a:spLocks noGrp="1"/>
          </p:cNvSpPr>
          <p:nvPr>
            <p:ph type="title"/>
          </p:nvPr>
        </p:nvSpPr>
        <p:spPr>
          <a:xfrm>
            <a:off x="3260566" y="1048690"/>
            <a:ext cx="6647363"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Принцип работы </a:t>
            </a:r>
            <a:r>
              <a:rPr lang="en-US" sz="4000" b="1" dirty="0" smtClean="0">
                <a:effectLst>
                  <a:outerShdw blurRad="38100" dist="38100" dir="2700000" algn="tl">
                    <a:srgbClr val="000000">
                      <a:alpha val="43137"/>
                    </a:srgbClr>
                  </a:outerShdw>
                </a:effectLst>
                <a:latin typeface="TT Hoves DemiBold"/>
              </a:rPr>
              <a:t>SSH</a:t>
            </a:r>
            <a:endParaRPr lang="ru-RU" sz="4000" b="1" dirty="0">
              <a:effectLst>
                <a:outerShdw blurRad="38100" dist="38100" dir="2700000" algn="tl">
                  <a:srgbClr val="000000">
                    <a:alpha val="43137"/>
                  </a:srgbClr>
                </a:outerShdw>
              </a:effectLst>
              <a:latin typeface="TT Hoves DemiBold"/>
            </a:endParaRPr>
          </a:p>
        </p:txBody>
      </p:sp>
      <p:sp>
        <p:nvSpPr>
          <p:cNvPr id="12" name="Текст 11"/>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648" y="3182073"/>
            <a:ext cx="8343900" cy="2438400"/>
          </a:xfrm>
          <a:prstGeom prst="rect">
            <a:avLst/>
          </a:prstGeom>
        </p:spPr>
      </p:pic>
    </p:spTree>
    <p:extLst>
      <p:ext uri="{BB962C8B-B14F-4D97-AF65-F5344CB8AC3E}">
        <p14:creationId xmlns:p14="http://schemas.microsoft.com/office/powerpoint/2010/main" val="2166732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Текст 11"/>
          <p:cNvSpPr>
            <a:spLocks noGrp="1"/>
          </p:cNvSpPr>
          <p:nvPr>
            <p:ph type="body" sz="half" idx="2"/>
          </p:nvPr>
        </p:nvSpPr>
        <p:spPr>
          <a:xfrm>
            <a:off x="5094830" y="2678347"/>
            <a:ext cx="5420770" cy="2471685"/>
          </a:xfrm>
        </p:spPr>
        <p:txBody>
          <a:bodyPr>
            <a:normAutofit/>
          </a:bodyPr>
          <a:lstStyle/>
          <a:p>
            <a:pPr marL="514350" indent="-514350">
              <a:spcAft>
                <a:spcPts val="3000"/>
              </a:spcAft>
              <a:buFont typeface="Wingdings" panose="05000000000000000000" pitchFamily="2" charset="2"/>
              <a:buChar char="v"/>
            </a:pPr>
            <a:r>
              <a:rPr lang="ru-RU" sz="2000" dirty="0">
                <a:latin typeface="TT Hoves"/>
              </a:rPr>
              <a:t>Способ обмена сообщениями (настройка канала)</a:t>
            </a:r>
          </a:p>
          <a:p>
            <a:pPr marL="514350" indent="-514350">
              <a:spcAft>
                <a:spcPts val="3000"/>
              </a:spcAft>
              <a:buFont typeface="Wingdings" panose="05000000000000000000" pitchFamily="2" charset="2"/>
              <a:buChar char="v"/>
            </a:pPr>
            <a:r>
              <a:rPr lang="ru-RU" sz="2000" dirty="0" smtClean="0">
                <a:latin typeface="TT Hoves"/>
              </a:rPr>
              <a:t>Целостность </a:t>
            </a:r>
            <a:r>
              <a:rPr lang="ru-RU" sz="2000" dirty="0">
                <a:latin typeface="TT Hoves"/>
              </a:rPr>
              <a:t>данных (верификация)</a:t>
            </a:r>
          </a:p>
          <a:p>
            <a:pPr marL="514350" indent="-514350">
              <a:spcAft>
                <a:spcPts val="3000"/>
              </a:spcAft>
              <a:buFont typeface="Wingdings" panose="05000000000000000000" pitchFamily="2" charset="2"/>
              <a:buChar char="v"/>
            </a:pPr>
            <a:r>
              <a:rPr lang="ru-RU" sz="2000" dirty="0">
                <a:latin typeface="TT Hoves"/>
              </a:rPr>
              <a:t>Подлинность клиента (аутентификация</a:t>
            </a:r>
            <a:r>
              <a:rPr lang="ru-RU" sz="2000" dirty="0" smtClean="0">
                <a:latin typeface="TT Hoves"/>
              </a:rPr>
              <a:t>)</a:t>
            </a:r>
            <a:endParaRPr lang="ru-RU" sz="2000" dirty="0">
              <a:latin typeface="TT Hoves"/>
            </a:endParaRPr>
          </a:p>
        </p:txBody>
      </p:sp>
      <p:sp>
        <p:nvSpPr>
          <p:cNvPr id="13" name="Текст 1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11" name="Заголовок 10"/>
          <p:cNvSpPr>
            <a:spLocks noGrp="1"/>
          </p:cNvSpPr>
          <p:nvPr>
            <p:ph type="title"/>
          </p:nvPr>
        </p:nvSpPr>
        <p:spPr>
          <a:xfrm>
            <a:off x="5642346" y="1083415"/>
            <a:ext cx="5690672"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Принцип работы </a:t>
            </a:r>
            <a:r>
              <a:rPr lang="en-US" sz="4000" b="1" dirty="0" smtClean="0">
                <a:effectLst>
                  <a:outerShdw blurRad="38100" dist="38100" dir="2700000" algn="tl">
                    <a:srgbClr val="000000">
                      <a:alpha val="43137"/>
                    </a:srgbClr>
                  </a:outerShdw>
                </a:effectLst>
                <a:latin typeface="TT Hoves DemiBold"/>
              </a:rPr>
              <a:t>SSH</a:t>
            </a:r>
            <a:endParaRPr lang="ru-RU" sz="4000" b="1" dirty="0">
              <a:effectLst>
                <a:outerShdw blurRad="38100" dist="38100" dir="2700000" algn="tl">
                  <a:srgbClr val="000000">
                    <a:alpha val="43137"/>
                  </a:srgbClr>
                </a:outerShdw>
              </a:effectLst>
              <a:latin typeface="TT Hoves DemiBold"/>
            </a:endParaRPr>
          </a:p>
        </p:txBody>
      </p:sp>
      <p:sp>
        <p:nvSpPr>
          <p:cNvPr id="2" name="Номер слайда 1"/>
          <p:cNvSpPr>
            <a:spLocks noGrp="1"/>
          </p:cNvSpPr>
          <p:nvPr>
            <p:ph type="sldNum" sz="quarter" idx="12"/>
          </p:nvPr>
        </p:nvSpPr>
        <p:spPr/>
        <p:txBody>
          <a:bodyPr/>
          <a:lstStyle/>
          <a:p>
            <a:fld id="{3B5CA0C3-2E3F-4C16-8F43-1643E3AA67E7}" type="slidenum">
              <a:rPr lang="ru-RU" smtClean="0"/>
              <a:t>29</a:t>
            </a:fld>
            <a:endParaRPr lang="ru-RU"/>
          </a:p>
        </p:txBody>
      </p:sp>
    </p:spTree>
    <p:extLst>
      <p:ext uri="{BB962C8B-B14F-4D97-AF65-F5344CB8AC3E}">
        <p14:creationId xmlns:p14="http://schemas.microsoft.com/office/powerpoint/2010/main" val="740598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half" idx="2"/>
          </p:nvPr>
        </p:nvSpPr>
        <p:spPr>
          <a:xfrm>
            <a:off x="5018315" y="2169763"/>
            <a:ext cx="6765670" cy="1759980"/>
          </a:xfrm>
        </p:spPr>
        <p:txBody>
          <a:bodyPr>
            <a:noAutofit/>
          </a:bodyPr>
          <a:lstStyle/>
          <a:p>
            <a:pPr algn="just"/>
            <a:r>
              <a:rPr lang="ru-RU" sz="2000" dirty="0">
                <a:latin typeface="TT Hoves"/>
              </a:rPr>
              <a:t>П</a:t>
            </a:r>
            <a:r>
              <a:rPr lang="ru-RU" sz="2000" dirty="0" smtClean="0">
                <a:latin typeface="TT Hoves"/>
              </a:rPr>
              <a:t>ротокол </a:t>
            </a:r>
            <a:r>
              <a:rPr lang="ru-RU" sz="2000" dirty="0">
                <a:latin typeface="TT Hoves"/>
              </a:rPr>
              <a:t>динамической настройки </a:t>
            </a:r>
            <a:r>
              <a:rPr lang="ru-RU" sz="2000" dirty="0" smtClean="0">
                <a:latin typeface="TT Hoves"/>
              </a:rPr>
              <a:t>узла</a:t>
            </a:r>
            <a:r>
              <a:rPr lang="ru-RU" sz="2000" dirty="0">
                <a:latin typeface="TT Hoves"/>
              </a:rPr>
              <a:t> </a:t>
            </a:r>
            <a:r>
              <a:rPr lang="ru-RU" sz="2000" dirty="0" smtClean="0">
                <a:latin typeface="TT Hoves"/>
              </a:rPr>
              <a:t>— прикладной протокол</a:t>
            </a:r>
            <a:r>
              <a:rPr lang="ru-RU" sz="2000" dirty="0">
                <a:latin typeface="TT Hoves"/>
              </a:rPr>
              <a:t>, позволяющий </a:t>
            </a:r>
            <a:r>
              <a:rPr lang="ru-RU" sz="2000" dirty="0" smtClean="0">
                <a:latin typeface="TT Hoves"/>
              </a:rPr>
              <a:t>сетевым устройствам</a:t>
            </a:r>
            <a:r>
              <a:rPr lang="ru-RU" sz="2000" dirty="0">
                <a:latin typeface="TT Hoves"/>
              </a:rPr>
              <a:t> </a:t>
            </a:r>
            <a:r>
              <a:rPr lang="ru-RU" sz="2000" dirty="0" smtClean="0">
                <a:latin typeface="TT Hoves"/>
              </a:rPr>
              <a:t>автоматически получать</a:t>
            </a:r>
            <a:r>
              <a:rPr lang="ru-RU" sz="2000" dirty="0">
                <a:latin typeface="TT Hoves"/>
              </a:rPr>
              <a:t> IP-адрес и другие параметры, необходимые для работы в сети </a:t>
            </a:r>
            <a:r>
              <a:rPr lang="ru-RU" sz="2000" dirty="0" smtClean="0">
                <a:latin typeface="TT Hoves"/>
              </a:rPr>
              <a:t>TCP/IP</a:t>
            </a:r>
            <a:r>
              <a:rPr lang="en-US" sz="2000" dirty="0">
                <a:latin typeface="TT Hoves"/>
              </a:rPr>
              <a:t>.</a:t>
            </a:r>
            <a:endParaRPr lang="ru-RU" sz="2000" dirty="0">
              <a:latin typeface="TT Hoves"/>
            </a:endParaRPr>
          </a:p>
        </p:txBody>
      </p:sp>
      <p:sp>
        <p:nvSpPr>
          <p:cNvPr id="7" name="Текст 6"/>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5" name="Заголовок 4"/>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Протокол </a:t>
            </a:r>
            <a:r>
              <a:rPr lang="en-US" sz="4000" b="1" dirty="0" smtClean="0">
                <a:effectLst>
                  <a:outerShdw blurRad="38100" dist="38100" dir="2700000" algn="tl">
                    <a:srgbClr val="000000">
                      <a:alpha val="43137"/>
                    </a:srgbClr>
                  </a:outerShdw>
                </a:effectLst>
                <a:latin typeface="TT Hoves DemiBold"/>
              </a:rPr>
              <a:t>DHCP</a:t>
            </a:r>
            <a:endParaRPr lang="ru-RU" sz="4000" b="1" dirty="0">
              <a:effectLst>
                <a:outerShdw blurRad="38100" dist="38100" dir="2700000" algn="tl">
                  <a:srgbClr val="000000">
                    <a:alpha val="43137"/>
                  </a:srgbClr>
                </a:outerShdw>
              </a:effectLst>
              <a:latin typeface="TT Hoves DemiBold"/>
            </a:endParaRPr>
          </a:p>
        </p:txBody>
      </p:sp>
      <p:sp>
        <p:nvSpPr>
          <p:cNvPr id="9" name="Текст 8"/>
          <p:cNvSpPr>
            <a:spLocks noGrp="1"/>
          </p:cNvSpPr>
          <p:nvPr>
            <p:ph type="body" sz="half" idx="18"/>
          </p:nvPr>
        </p:nvSpPr>
        <p:spPr>
          <a:xfrm>
            <a:off x="4985744" y="3772909"/>
            <a:ext cx="6792600" cy="1230142"/>
          </a:xfrm>
        </p:spPr>
        <p:txBody>
          <a:bodyPr>
            <a:normAutofit/>
          </a:bodyPr>
          <a:lstStyle/>
          <a:p>
            <a:pPr algn="just"/>
            <a:r>
              <a:rPr lang="ru-RU" sz="2000" dirty="0">
                <a:solidFill>
                  <a:srgbClr val="000000"/>
                </a:solidFill>
                <a:latin typeface="TT Hoves"/>
                <a:ea typeface="Calibri" panose="020F0502020204030204" pitchFamily="34" charset="0"/>
                <a:cs typeface="Arial" panose="020B0604020202020204" pitchFamily="34" charset="0"/>
              </a:rPr>
              <a:t>З</a:t>
            </a:r>
            <a:r>
              <a:rPr lang="ru-RU" sz="2000" dirty="0" smtClean="0">
                <a:solidFill>
                  <a:srgbClr val="000000"/>
                </a:solidFill>
                <a:latin typeface="TT Hoves"/>
                <a:ea typeface="Calibri" panose="020F0502020204030204" pitchFamily="34" charset="0"/>
                <a:cs typeface="Arial" panose="020B0604020202020204" pitchFamily="34" charset="0"/>
              </a:rPr>
              <a:t>апросы </a:t>
            </a:r>
            <a:r>
              <a:rPr lang="ru-RU" sz="2000" dirty="0">
                <a:solidFill>
                  <a:srgbClr val="000000"/>
                </a:solidFill>
                <a:latin typeface="TT Hoves"/>
                <a:ea typeface="Calibri" panose="020F0502020204030204" pitchFamily="34" charset="0"/>
                <a:cs typeface="Arial" panose="020B0604020202020204" pitchFamily="34" charset="0"/>
              </a:rPr>
              <a:t>от клиента делаются к серверу на порт 67, сервер в свою очередь отвечает клиенту на порт 68</a:t>
            </a:r>
            <a:endParaRPr lang="ru-RU" sz="2000" dirty="0">
              <a:latin typeface="TT Hoves"/>
            </a:endParaRPr>
          </a:p>
        </p:txBody>
      </p:sp>
    </p:spTree>
    <p:extLst>
      <p:ext uri="{BB962C8B-B14F-4D97-AF65-F5344CB8AC3E}">
        <p14:creationId xmlns:p14="http://schemas.microsoft.com/office/powerpoint/2010/main" val="157245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half" idx="2"/>
          </p:nvPr>
        </p:nvSpPr>
        <p:spPr>
          <a:xfrm>
            <a:off x="5347305" y="2533202"/>
            <a:ext cx="5306842" cy="3571280"/>
          </a:xfrm>
        </p:spPr>
        <p:txBody>
          <a:bodyPr>
            <a:normAutofit/>
          </a:bodyPr>
          <a:lstStyle/>
          <a:p>
            <a:pPr marL="342900" indent="-342900">
              <a:spcAft>
                <a:spcPts val="2000"/>
              </a:spcAft>
              <a:buFont typeface="Wingdings" panose="05000000000000000000" pitchFamily="2" charset="2"/>
              <a:buChar char="v"/>
            </a:pPr>
            <a:r>
              <a:rPr lang="ru-RU" sz="2000" dirty="0" smtClean="0">
                <a:latin typeface="TT Hoves"/>
              </a:rPr>
              <a:t>Шифрованное соединение</a:t>
            </a:r>
          </a:p>
          <a:p>
            <a:pPr marL="342900" indent="-342900">
              <a:spcAft>
                <a:spcPts val="2000"/>
              </a:spcAft>
              <a:buFont typeface="Wingdings" panose="05000000000000000000" pitchFamily="2" charset="2"/>
              <a:buChar char="v"/>
            </a:pPr>
            <a:r>
              <a:rPr lang="ru-RU" sz="2000" dirty="0" smtClean="0">
                <a:latin typeface="TT Hoves"/>
              </a:rPr>
              <a:t>Аутентификация сервера</a:t>
            </a:r>
          </a:p>
          <a:p>
            <a:pPr marL="342900" indent="-342900">
              <a:spcAft>
                <a:spcPts val="2000"/>
              </a:spcAft>
              <a:buFont typeface="Wingdings" panose="05000000000000000000" pitchFamily="2" charset="2"/>
              <a:buChar char="v"/>
            </a:pPr>
            <a:r>
              <a:rPr lang="ru-RU" sz="2000" dirty="0" smtClean="0">
                <a:latin typeface="TT Hoves"/>
              </a:rPr>
              <a:t>Аутентификация клиента</a:t>
            </a:r>
          </a:p>
          <a:p>
            <a:pPr marL="342900" indent="-342900">
              <a:spcAft>
                <a:spcPts val="2000"/>
              </a:spcAft>
              <a:buFont typeface="Wingdings" panose="05000000000000000000" pitchFamily="2" charset="2"/>
              <a:buChar char="v"/>
            </a:pPr>
            <a:r>
              <a:rPr lang="ru-RU" sz="2000" dirty="0" smtClean="0">
                <a:latin typeface="TT Hoves"/>
              </a:rPr>
              <a:t>Проверка целостности пакетов</a:t>
            </a:r>
          </a:p>
          <a:p>
            <a:pPr marL="342900" indent="-342900">
              <a:spcAft>
                <a:spcPts val="2000"/>
              </a:spcAft>
              <a:buFont typeface="Wingdings" panose="05000000000000000000" pitchFamily="2" charset="2"/>
              <a:buChar char="v"/>
            </a:pPr>
            <a:r>
              <a:rPr lang="ru-RU" sz="2000" dirty="0" smtClean="0">
                <a:latin typeface="TT Hoves"/>
              </a:rPr>
              <a:t>Временные параметры аутентификации</a:t>
            </a:r>
            <a:endParaRPr lang="en-US" sz="2000" dirty="0">
              <a:latin typeface="TT Hoves"/>
            </a:endParaRPr>
          </a:p>
        </p:txBody>
      </p:sp>
      <p:sp>
        <p:nvSpPr>
          <p:cNvPr id="7" name="Текст 6"/>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5" name="Заголовок 4"/>
          <p:cNvSpPr>
            <a:spLocks noGrp="1"/>
          </p:cNvSpPr>
          <p:nvPr>
            <p:ph type="title"/>
          </p:nvPr>
        </p:nvSpPr>
        <p:spPr>
          <a:xfrm>
            <a:off x="4797394" y="1094990"/>
            <a:ext cx="7163113" cy="687511"/>
          </a:xfrm>
        </p:spPr>
        <p:txBody>
          <a:bodyPr>
            <a:noAutofit/>
          </a:bodyPr>
          <a:lstStyle/>
          <a:p>
            <a:r>
              <a:rPr lang="ru-RU" sz="4000" b="1" dirty="0" smtClean="0">
                <a:effectLst>
                  <a:outerShdw blurRad="38100" dist="38100" dir="2700000" algn="tl">
                    <a:srgbClr val="000000">
                      <a:alpha val="43137"/>
                    </a:srgbClr>
                  </a:outerShdw>
                </a:effectLst>
                <a:latin typeface="TT Hoves DemiBold"/>
              </a:rPr>
              <a:t>Обеспечение безопасности</a:t>
            </a:r>
            <a:endParaRPr lang="ru-RU" sz="4000" b="1" dirty="0">
              <a:effectLst>
                <a:outerShdw blurRad="38100" dist="38100" dir="2700000" algn="tl">
                  <a:srgbClr val="000000">
                    <a:alpha val="43137"/>
                  </a:srgbClr>
                </a:outerShdw>
              </a:effectLst>
              <a:latin typeface="TT Hoves DemiBold"/>
            </a:endParaRPr>
          </a:p>
        </p:txBody>
      </p:sp>
      <p:sp>
        <p:nvSpPr>
          <p:cNvPr id="2" name="Номер слайда 1"/>
          <p:cNvSpPr>
            <a:spLocks noGrp="1"/>
          </p:cNvSpPr>
          <p:nvPr>
            <p:ph type="sldNum" sz="quarter" idx="12"/>
          </p:nvPr>
        </p:nvSpPr>
        <p:spPr/>
        <p:txBody>
          <a:bodyPr/>
          <a:lstStyle/>
          <a:p>
            <a:fld id="{3B5CA0C3-2E3F-4C16-8F43-1643E3AA67E7}" type="slidenum">
              <a:rPr lang="ru-RU" smtClean="0"/>
              <a:t>30</a:t>
            </a:fld>
            <a:endParaRPr lang="ru-RU"/>
          </a:p>
        </p:txBody>
      </p:sp>
    </p:spTree>
    <p:extLst>
      <p:ext uri="{BB962C8B-B14F-4D97-AF65-F5344CB8AC3E}">
        <p14:creationId xmlns:p14="http://schemas.microsoft.com/office/powerpoint/2010/main" val="2292624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8" y="2169762"/>
            <a:ext cx="5511438" cy="3837499"/>
          </a:xfrm>
        </p:spPr>
        <p:txBody>
          <a:bodyPr>
            <a:normAutofit/>
          </a:bodyPr>
          <a:lstStyle/>
          <a:p>
            <a:r>
              <a:rPr lang="ru-RU" sz="2000" dirty="0">
                <a:latin typeface="TT Hoves"/>
              </a:rPr>
              <a:t>Методы аутентификации клиентов, которые использует SSH:</a:t>
            </a:r>
          </a:p>
          <a:p>
            <a:pPr marL="342900" indent="-342900">
              <a:spcAft>
                <a:spcPts val="2000"/>
              </a:spcAft>
              <a:buFont typeface="Wingdings" panose="05000000000000000000" pitchFamily="2" charset="2"/>
              <a:buChar char="v"/>
            </a:pPr>
            <a:r>
              <a:rPr lang="ru-RU" sz="2000" dirty="0" err="1">
                <a:latin typeface="TT Hoves"/>
              </a:rPr>
              <a:t>Host-based</a:t>
            </a:r>
            <a:r>
              <a:rPr lang="ru-RU" sz="2000" dirty="0">
                <a:latin typeface="TT Hoves"/>
              </a:rPr>
              <a:t> аутентификация</a:t>
            </a:r>
          </a:p>
          <a:p>
            <a:pPr marL="342900" indent="-342900">
              <a:spcAft>
                <a:spcPts val="2000"/>
              </a:spcAft>
              <a:buFont typeface="Wingdings" panose="05000000000000000000" pitchFamily="2" charset="2"/>
              <a:buChar char="v"/>
            </a:pPr>
            <a:r>
              <a:rPr lang="ru-RU" sz="2000" dirty="0">
                <a:latin typeface="TT Hoves"/>
              </a:rPr>
              <a:t>Аутентификация с помощью открытых ключей</a:t>
            </a:r>
          </a:p>
          <a:p>
            <a:pPr marL="342900" indent="-342900">
              <a:spcAft>
                <a:spcPts val="2000"/>
              </a:spcAft>
              <a:buFont typeface="Wingdings" panose="05000000000000000000" pitchFamily="2" charset="2"/>
              <a:buChar char="v"/>
            </a:pPr>
            <a:r>
              <a:rPr lang="ru-RU" sz="2000" dirty="0" err="1">
                <a:latin typeface="TT Hoves"/>
              </a:rPr>
              <a:t>Kerberos</a:t>
            </a:r>
            <a:r>
              <a:rPr lang="ru-RU" sz="2000" dirty="0">
                <a:latin typeface="TT Hoves"/>
              </a:rPr>
              <a:t>-аутентификация</a:t>
            </a:r>
          </a:p>
          <a:p>
            <a:pPr marL="342900" indent="-342900">
              <a:spcAft>
                <a:spcPts val="2000"/>
              </a:spcAft>
              <a:buFont typeface="Wingdings" panose="05000000000000000000" pitchFamily="2" charset="2"/>
              <a:buChar char="v"/>
            </a:pPr>
            <a:r>
              <a:rPr lang="ru-RU" sz="2000" dirty="0">
                <a:latin typeface="TT Hoves"/>
              </a:rPr>
              <a:t>Парольная </a:t>
            </a:r>
            <a:r>
              <a:rPr lang="ru-RU" sz="2000" dirty="0" smtClean="0">
                <a:latin typeface="TT Hoves"/>
              </a:rPr>
              <a:t>аутентификация</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313716" y="1071840"/>
            <a:ext cx="6878284"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Аутентификация клиента</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31</a:t>
            </a:fld>
            <a:endParaRPr lang="ru-RU"/>
          </a:p>
        </p:txBody>
      </p:sp>
    </p:spTree>
    <p:extLst>
      <p:ext uri="{BB962C8B-B14F-4D97-AF65-F5344CB8AC3E}">
        <p14:creationId xmlns:p14="http://schemas.microsoft.com/office/powerpoint/2010/main" val="4175831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340179" y="2169762"/>
            <a:ext cx="6069281" cy="3999543"/>
          </a:xfrm>
        </p:spPr>
        <p:txBody>
          <a:bodyPr>
            <a:noAutofit/>
          </a:bodyPr>
          <a:lstStyle/>
          <a:p>
            <a:pPr algn="just"/>
            <a:r>
              <a:rPr lang="ru-RU" sz="2000" dirty="0" smtClean="0">
                <a:latin typeface="TT Hoves"/>
              </a:rPr>
              <a:t>SSH </a:t>
            </a:r>
            <a:r>
              <a:rPr lang="ru-RU" sz="2000" dirty="0">
                <a:latin typeface="TT Hoves"/>
              </a:rPr>
              <a:t>— это важный инструмент, используемый для удалённого управления другими компьютерами. Он безопасен, поскольку оба компьютера могут шифровать и дешифровать сообщения с использованием симметричных </a:t>
            </a:r>
            <a:r>
              <a:rPr lang="ru-RU" sz="2000" dirty="0" smtClean="0">
                <a:latin typeface="TT Hoves"/>
              </a:rPr>
              <a:t>ключей</a:t>
            </a:r>
          </a:p>
          <a:p>
            <a:pPr algn="just"/>
            <a:r>
              <a:rPr lang="ru-RU" sz="2000" dirty="0">
                <a:latin typeface="TT Hoves"/>
              </a:rPr>
              <a:t>Это удобный протокол для обмена информацией между удаленными </a:t>
            </a:r>
            <a:r>
              <a:rPr lang="ru-RU" sz="2000" dirty="0" smtClean="0">
                <a:latin typeface="TT Hoves"/>
              </a:rPr>
              <a:t>устройствами. Идеальная </a:t>
            </a:r>
            <a:r>
              <a:rPr lang="ru-RU" sz="2000" dirty="0">
                <a:latin typeface="TT Hoves"/>
              </a:rPr>
              <a:t>пара для применения протокола SSH — это ваш компьютер и виртуальный хостинг, куда вы заливаете </a:t>
            </a:r>
            <a:r>
              <a:rPr lang="ru-RU" sz="2000" dirty="0" smtClean="0">
                <a:latin typeface="TT Hoves"/>
              </a:rPr>
              <a:t>проекты</a:t>
            </a:r>
            <a:endParaRPr lang="ru-RU" sz="2000" dirty="0">
              <a:latin typeface="TT Hoves"/>
            </a:endParaRPr>
          </a:p>
          <a:p>
            <a:pPr algn="just"/>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313716" y="1071840"/>
            <a:ext cx="6878284" cy="1097927"/>
          </a:xfrm>
        </p:spPr>
        <p:txBody>
          <a:bodyPr>
            <a:noAutofit/>
          </a:bodyPr>
          <a:lstStyle/>
          <a:p>
            <a:r>
              <a:rPr lang="ru-RU" sz="4000" b="1" dirty="0" smtClean="0">
                <a:effectLst>
                  <a:outerShdw blurRad="38100" dist="38100" dir="2700000" algn="tl">
                    <a:srgbClr val="000000">
                      <a:alpha val="43137"/>
                    </a:srgbClr>
                  </a:outerShdw>
                </a:effectLst>
                <a:latin typeface="TT Hoves DemiBold"/>
              </a:rPr>
              <a:t>Небольшое заключение</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32</a:t>
            </a:fld>
            <a:endParaRPr lang="ru-RU"/>
          </a:p>
        </p:txBody>
      </p:sp>
    </p:spTree>
    <p:extLst>
      <p:ext uri="{BB962C8B-B14F-4D97-AF65-F5344CB8AC3E}">
        <p14:creationId xmlns:p14="http://schemas.microsoft.com/office/powerpoint/2010/main" val="29703017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840375" y="1395782"/>
            <a:ext cx="10208871" cy="1960875"/>
          </a:xfrm>
        </p:spPr>
        <p:txBody>
          <a:bodyPr>
            <a:normAutofit/>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a:t>
            </a:r>
            <a:r>
              <a:rPr lang="ru-RU" b="1" dirty="0">
                <a:effectLst>
                  <a:outerShdw blurRad="38100" dist="38100" dir="2700000" algn="tl">
                    <a:srgbClr val="000000">
                      <a:alpha val="43137"/>
                    </a:srgbClr>
                  </a:outerShdw>
                </a:effectLst>
                <a:latin typeface="TT Hoves DemiBold" panose="02000503030000020004" pitchFamily="2" charset="-52"/>
              </a:rPr>
              <a:t>ы</a:t>
            </a:r>
            <a:r>
              <a:rPr lang="ru-RU" b="1" dirty="0" smtClean="0">
                <a:effectLst>
                  <a:outerShdw blurRad="38100" dist="38100" dir="2700000" algn="tl">
                    <a:srgbClr val="000000">
                      <a:alpha val="43137"/>
                    </a:srgbClr>
                  </a:outerShdw>
                </a:effectLst>
                <a:latin typeface="TT Hoves DemiBold" panose="02000503030000020004" pitchFamily="2" charset="-52"/>
              </a:rPr>
              <a:t> </a:t>
            </a:r>
            <a:r>
              <a:rPr lang="en-US" b="1" dirty="0" smtClean="0">
                <a:effectLst>
                  <a:outerShdw blurRad="38100" dist="38100" dir="2700000" algn="tl">
                    <a:srgbClr val="000000">
                      <a:alpha val="43137"/>
                    </a:srgbClr>
                  </a:outerShdw>
                </a:effectLst>
                <a:latin typeface="TT Hoves DemiBold" panose="02000503030000020004" pitchFamily="2" charset="-52"/>
              </a:rPr>
              <a:t>HTTP/HTTPs</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33</a:t>
            </a:fld>
            <a:endParaRPr lang="ru-RU"/>
          </a:p>
        </p:txBody>
      </p:sp>
    </p:spTree>
    <p:extLst>
      <p:ext uri="{BB962C8B-B14F-4D97-AF65-F5344CB8AC3E}">
        <p14:creationId xmlns:p14="http://schemas.microsoft.com/office/powerpoint/2010/main" val="1021861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169762"/>
            <a:ext cx="6069281" cy="2031847"/>
          </a:xfrm>
        </p:spPr>
        <p:txBody>
          <a:bodyPr>
            <a:normAutofit/>
          </a:bodyPr>
          <a:lstStyle/>
          <a:p>
            <a:pPr algn="just"/>
            <a:r>
              <a:rPr lang="ru-RU" sz="2000" dirty="0">
                <a:latin typeface="TT Hoves"/>
              </a:rPr>
              <a:t>П</a:t>
            </a:r>
            <a:r>
              <a:rPr lang="ru-RU" sz="2000" dirty="0" smtClean="0">
                <a:latin typeface="TT Hoves"/>
              </a:rPr>
              <a:t>ротокол</a:t>
            </a:r>
            <a:r>
              <a:rPr lang="ru-RU" sz="2000" dirty="0">
                <a:latin typeface="TT Hoves"/>
              </a:rPr>
              <a:t> прикладного уровня передачи данных, изначально — в виде гипертекстовых документов в формате HTML, в настоящее время используется для передачи произвольных данных.</a:t>
            </a: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p>
        </p:txBody>
      </p:sp>
      <p:sp>
        <p:nvSpPr>
          <p:cNvPr id="4" name="Заголовок 3"/>
          <p:cNvSpPr>
            <a:spLocks noGrp="1"/>
          </p:cNvSpPr>
          <p:nvPr>
            <p:ph type="title"/>
          </p:nvPr>
        </p:nvSpPr>
        <p:spPr>
          <a:xfrm>
            <a:off x="5804391" y="1060266"/>
            <a:ext cx="3686849" cy="1097927"/>
          </a:xfrm>
        </p:spPr>
        <p:txBody>
          <a:bodyPr>
            <a:normAutofit/>
          </a:bodyPr>
          <a:lstStyle/>
          <a:p>
            <a:r>
              <a:rPr lang="en-US" sz="4000" b="1" dirty="0" smtClean="0">
                <a:effectLst>
                  <a:outerShdw blurRad="38100" dist="38100" dir="2700000" algn="tl">
                    <a:srgbClr val="000000">
                      <a:alpha val="43137"/>
                    </a:srgbClr>
                  </a:outerShdw>
                </a:effectLst>
                <a:latin typeface="TT Hoves DemiBold"/>
              </a:rPr>
              <a:t>HTTP</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half" idx="17"/>
          </p:nvPr>
        </p:nvSpPr>
        <p:spPr>
          <a:xfrm>
            <a:off x="5781600" y="4301323"/>
            <a:ext cx="6069281" cy="1230142"/>
          </a:xfrm>
        </p:spPr>
        <p:txBody>
          <a:bodyPr>
            <a:normAutofit/>
          </a:bodyPr>
          <a:lstStyle/>
          <a:p>
            <a:pPr algn="just"/>
            <a:r>
              <a:rPr lang="ru-RU" sz="2000" dirty="0">
                <a:latin typeface="TT Hoves"/>
              </a:rPr>
              <a:t>Порт по умолчанию — TCP 80, но можно использовать и другие порты.</a:t>
            </a:r>
          </a:p>
        </p:txBody>
      </p:sp>
      <p:sp>
        <p:nvSpPr>
          <p:cNvPr id="7" name="Номер слайда 6"/>
          <p:cNvSpPr>
            <a:spLocks noGrp="1"/>
          </p:cNvSpPr>
          <p:nvPr>
            <p:ph type="sldNum" sz="quarter" idx="12"/>
          </p:nvPr>
        </p:nvSpPr>
        <p:spPr/>
        <p:txBody>
          <a:bodyPr/>
          <a:lstStyle/>
          <a:p>
            <a:fld id="{3B5CA0C3-2E3F-4C16-8F43-1643E3AA67E7}" type="slidenum">
              <a:rPr lang="ru-RU" smtClean="0"/>
              <a:pPr/>
              <a:t>34</a:t>
            </a:fld>
            <a:endParaRPr lang="ru-RU"/>
          </a:p>
        </p:txBody>
      </p:sp>
    </p:spTree>
    <p:extLst>
      <p:ext uri="{BB962C8B-B14F-4D97-AF65-F5344CB8AC3E}">
        <p14:creationId xmlns:p14="http://schemas.microsoft.com/office/powerpoint/2010/main" val="3974240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428528" y="2474563"/>
            <a:ext cx="5779800" cy="3698602"/>
          </a:xfrm>
        </p:spPr>
        <p:txBody>
          <a:bodyPr>
            <a:normAutofit/>
          </a:bodyPr>
          <a:lstStyle/>
          <a:p>
            <a:pPr algn="just">
              <a:spcAft>
                <a:spcPts val="2500"/>
              </a:spcAft>
            </a:pPr>
            <a:r>
              <a:rPr lang="ru-RU" sz="2000" dirty="0">
                <a:latin typeface="TT Hoves"/>
              </a:rPr>
              <a:t>Каждое HTTP-сообщение состоит из трёх частей, которые передаются в указанном порядке</a:t>
            </a:r>
            <a:r>
              <a:rPr lang="ru-RU" sz="2000" dirty="0" smtClean="0">
                <a:latin typeface="TT Hoves"/>
              </a:rPr>
              <a:t>:</a:t>
            </a:r>
          </a:p>
          <a:p>
            <a:pPr marL="342900" indent="-342900" algn="just">
              <a:spcAft>
                <a:spcPts val="2500"/>
              </a:spcAft>
              <a:buAutoNum type="arabicPeriod"/>
            </a:pPr>
            <a:r>
              <a:rPr lang="ru-RU" sz="2000" dirty="0" smtClean="0">
                <a:latin typeface="TT Hoves"/>
              </a:rPr>
              <a:t>Стартовая строка</a:t>
            </a:r>
          </a:p>
          <a:p>
            <a:pPr marL="342900" indent="-342900" algn="just">
              <a:spcAft>
                <a:spcPts val="2500"/>
              </a:spcAft>
              <a:buAutoNum type="arabicPeriod"/>
            </a:pPr>
            <a:r>
              <a:rPr lang="ru-RU" sz="2000" dirty="0" smtClean="0">
                <a:latin typeface="TT Hoves"/>
              </a:rPr>
              <a:t>Заголовки</a:t>
            </a:r>
          </a:p>
          <a:p>
            <a:pPr marL="342900" indent="-342900" algn="just">
              <a:spcAft>
                <a:spcPts val="2500"/>
              </a:spcAft>
              <a:buAutoNum type="arabicPeriod"/>
            </a:pPr>
            <a:r>
              <a:rPr lang="ru-RU" sz="2000" dirty="0" smtClean="0">
                <a:latin typeface="TT Hoves"/>
              </a:rPr>
              <a:t>Тело сообщения</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468725" y="1071840"/>
            <a:ext cx="5943913" cy="1097927"/>
          </a:xfrm>
        </p:spPr>
        <p:txBody>
          <a:bodyPr>
            <a:noAutofit/>
          </a:bodyPr>
          <a:lstStyle/>
          <a:p>
            <a:r>
              <a:rPr lang="ru-RU" sz="4000" b="1" dirty="0" smtClean="0">
                <a:effectLst>
                  <a:outerShdw blurRad="38100" dist="38100" dir="2700000" algn="tl">
                    <a:srgbClr val="000000">
                      <a:alpha val="43137"/>
                    </a:srgbClr>
                  </a:outerShdw>
                </a:effectLst>
                <a:latin typeface="TT Hoves DemiBold"/>
              </a:rPr>
              <a:t>Структура сообщения</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35</a:t>
            </a:fld>
            <a:endParaRPr lang="ru-RU"/>
          </a:p>
        </p:txBody>
      </p:sp>
    </p:spTree>
    <p:extLst>
      <p:ext uri="{BB962C8B-B14F-4D97-AF65-F5344CB8AC3E}">
        <p14:creationId xmlns:p14="http://schemas.microsoft.com/office/powerpoint/2010/main" val="37374667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36</a:t>
            </a:fld>
            <a:endParaRPr lang="ru-RU"/>
          </a:p>
        </p:txBody>
      </p:sp>
      <p:sp>
        <p:nvSpPr>
          <p:cNvPr id="4" name="Заголовок 3"/>
          <p:cNvSpPr>
            <a:spLocks noGrp="1"/>
          </p:cNvSpPr>
          <p:nvPr>
            <p:ph type="title"/>
          </p:nvPr>
        </p:nvSpPr>
        <p:spPr>
          <a:xfrm>
            <a:off x="3432863" y="823468"/>
            <a:ext cx="6758287"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Стартовая строка</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6" name="TextBox 5"/>
          <p:cNvSpPr txBox="1"/>
          <p:nvPr/>
        </p:nvSpPr>
        <p:spPr>
          <a:xfrm>
            <a:off x="4802674" y="1736855"/>
            <a:ext cx="2337799" cy="400110"/>
          </a:xfrm>
          <a:prstGeom prst="rect">
            <a:avLst/>
          </a:prstGeom>
          <a:noFill/>
        </p:spPr>
        <p:txBody>
          <a:bodyPr wrap="square" rtlCol="0">
            <a:spAutoFit/>
          </a:bodyPr>
          <a:lstStyle/>
          <a:p>
            <a:r>
              <a:rPr lang="ru-RU" sz="2000" dirty="0" smtClean="0">
                <a:latin typeface="TT Hoves"/>
              </a:rPr>
              <a:t>Стартовая строка</a:t>
            </a:r>
            <a:endParaRPr lang="ru-RU" sz="2000" dirty="0">
              <a:latin typeface="TT Hoves"/>
            </a:endParaRPr>
          </a:p>
        </p:txBody>
      </p:sp>
      <p:sp>
        <p:nvSpPr>
          <p:cNvPr id="7" name="TextBox 6"/>
          <p:cNvSpPr txBox="1"/>
          <p:nvPr/>
        </p:nvSpPr>
        <p:spPr>
          <a:xfrm>
            <a:off x="891250" y="2686252"/>
            <a:ext cx="4374000" cy="804772"/>
          </a:xfrm>
          <a:prstGeom prst="rect">
            <a:avLst/>
          </a:prstGeom>
          <a:noFill/>
        </p:spPr>
        <p:txBody>
          <a:bodyPr wrap="square" rtlCol="0">
            <a:spAutoFit/>
          </a:bodyPr>
          <a:lstStyle/>
          <a:p>
            <a:pPr algn="ctr"/>
            <a:r>
              <a:rPr lang="ru-RU" sz="2000" dirty="0" smtClean="0">
                <a:latin typeface="TT Hoves"/>
              </a:rPr>
              <a:t>Строка запроса:</a:t>
            </a:r>
          </a:p>
          <a:p>
            <a:pPr algn="ctr">
              <a:lnSpc>
                <a:spcPct val="150000"/>
              </a:lnSpc>
            </a:pPr>
            <a:r>
              <a:rPr lang="ru-RU" sz="2000" dirty="0" smtClean="0">
                <a:latin typeface="TT Hoves"/>
              </a:rPr>
              <a:t>Метод  </a:t>
            </a:r>
            <a:r>
              <a:rPr lang="en-US" sz="2000" dirty="0" smtClean="0">
                <a:latin typeface="TT Hoves"/>
              </a:rPr>
              <a:t>URI</a:t>
            </a:r>
            <a:r>
              <a:rPr lang="ru-RU" sz="2000" dirty="0" smtClean="0">
                <a:latin typeface="TT Hoves"/>
              </a:rPr>
              <a:t> </a:t>
            </a:r>
            <a:r>
              <a:rPr lang="en-US" sz="2000" dirty="0" smtClean="0">
                <a:latin typeface="TT Hoves"/>
              </a:rPr>
              <a:t> </a:t>
            </a:r>
            <a:r>
              <a:rPr lang="en-US" sz="2000" dirty="0">
                <a:latin typeface="TT Hoves"/>
              </a:rPr>
              <a:t>HTTP/</a:t>
            </a:r>
            <a:r>
              <a:rPr lang="ru-RU" sz="2000" dirty="0">
                <a:latin typeface="TT Hoves"/>
              </a:rPr>
              <a:t>Версия</a:t>
            </a:r>
          </a:p>
        </p:txBody>
      </p:sp>
      <p:sp>
        <p:nvSpPr>
          <p:cNvPr id="8" name="TextBox 7"/>
          <p:cNvSpPr txBox="1"/>
          <p:nvPr/>
        </p:nvSpPr>
        <p:spPr>
          <a:xfrm>
            <a:off x="5741043" y="2686251"/>
            <a:ext cx="6053559" cy="804772"/>
          </a:xfrm>
          <a:prstGeom prst="rect">
            <a:avLst/>
          </a:prstGeom>
          <a:noFill/>
        </p:spPr>
        <p:txBody>
          <a:bodyPr wrap="square" rtlCol="0">
            <a:spAutoFit/>
          </a:bodyPr>
          <a:lstStyle/>
          <a:p>
            <a:pPr algn="ctr"/>
            <a:r>
              <a:rPr lang="ru-RU" sz="2000" dirty="0" smtClean="0">
                <a:latin typeface="TT Hoves"/>
              </a:rPr>
              <a:t>Строка ответа:</a:t>
            </a:r>
          </a:p>
          <a:p>
            <a:pPr algn="ctr">
              <a:lnSpc>
                <a:spcPct val="150000"/>
              </a:lnSpc>
            </a:pPr>
            <a:r>
              <a:rPr lang="en-US" sz="2000" dirty="0">
                <a:latin typeface="TT Hoves"/>
              </a:rPr>
              <a:t>HTTP/</a:t>
            </a:r>
            <a:r>
              <a:rPr lang="ru-RU" sz="2000" dirty="0">
                <a:latin typeface="TT Hoves"/>
              </a:rPr>
              <a:t>Версия </a:t>
            </a:r>
            <a:r>
              <a:rPr lang="ru-RU" sz="2000" dirty="0" smtClean="0">
                <a:latin typeface="TT Hoves"/>
              </a:rPr>
              <a:t> КодСостояния  </a:t>
            </a:r>
            <a:r>
              <a:rPr lang="ru-RU" sz="2000" dirty="0">
                <a:latin typeface="TT Hoves"/>
              </a:rPr>
              <a:t>Пояснение</a:t>
            </a:r>
          </a:p>
        </p:txBody>
      </p:sp>
      <p:sp>
        <p:nvSpPr>
          <p:cNvPr id="9" name="TextBox 8"/>
          <p:cNvSpPr txBox="1"/>
          <p:nvPr/>
        </p:nvSpPr>
        <p:spPr>
          <a:xfrm>
            <a:off x="983850" y="3919771"/>
            <a:ext cx="1400536" cy="646331"/>
          </a:xfrm>
          <a:prstGeom prst="rect">
            <a:avLst/>
          </a:prstGeom>
          <a:noFill/>
        </p:spPr>
        <p:txBody>
          <a:bodyPr wrap="square" rtlCol="0">
            <a:spAutoFit/>
          </a:bodyPr>
          <a:lstStyle/>
          <a:p>
            <a:pPr algn="ctr"/>
            <a:r>
              <a:rPr lang="ru-RU" dirty="0" smtClean="0">
                <a:latin typeface="TT Hoves"/>
              </a:rPr>
              <a:t>Тип запроса</a:t>
            </a:r>
            <a:endParaRPr lang="ru-RU" dirty="0">
              <a:latin typeface="TT Hoves"/>
            </a:endParaRPr>
          </a:p>
        </p:txBody>
      </p:sp>
      <p:sp>
        <p:nvSpPr>
          <p:cNvPr id="10" name="TextBox 9"/>
          <p:cNvSpPr txBox="1"/>
          <p:nvPr/>
        </p:nvSpPr>
        <p:spPr>
          <a:xfrm>
            <a:off x="1823982" y="4566101"/>
            <a:ext cx="1608881" cy="646331"/>
          </a:xfrm>
          <a:prstGeom prst="rect">
            <a:avLst/>
          </a:prstGeom>
          <a:noFill/>
        </p:spPr>
        <p:txBody>
          <a:bodyPr wrap="square" rtlCol="0">
            <a:spAutoFit/>
          </a:bodyPr>
          <a:lstStyle/>
          <a:p>
            <a:pPr algn="ctr"/>
            <a:r>
              <a:rPr lang="ru-RU" dirty="0" smtClean="0">
                <a:latin typeface="TT Hoves"/>
              </a:rPr>
              <a:t>Путь к </a:t>
            </a:r>
          </a:p>
          <a:p>
            <a:pPr algn="ctr"/>
            <a:r>
              <a:rPr lang="ru-RU" dirty="0" smtClean="0">
                <a:latin typeface="TT Hoves"/>
              </a:rPr>
              <a:t>документу</a:t>
            </a:r>
            <a:endParaRPr lang="ru-RU" dirty="0">
              <a:latin typeface="TT Hoves"/>
            </a:endParaRPr>
          </a:p>
        </p:txBody>
      </p:sp>
      <p:sp>
        <p:nvSpPr>
          <p:cNvPr id="11" name="TextBox 10"/>
          <p:cNvSpPr txBox="1"/>
          <p:nvPr/>
        </p:nvSpPr>
        <p:spPr>
          <a:xfrm>
            <a:off x="5971574" y="3919772"/>
            <a:ext cx="1886673" cy="646331"/>
          </a:xfrm>
          <a:prstGeom prst="rect">
            <a:avLst/>
          </a:prstGeom>
          <a:noFill/>
        </p:spPr>
        <p:txBody>
          <a:bodyPr wrap="square" rtlCol="0">
            <a:spAutoFit/>
          </a:bodyPr>
          <a:lstStyle/>
          <a:p>
            <a:pPr algn="ctr"/>
            <a:r>
              <a:rPr lang="ru-RU" dirty="0" smtClean="0">
                <a:latin typeface="TT Hoves"/>
              </a:rPr>
              <a:t>Версия, например, 1.0</a:t>
            </a:r>
            <a:endParaRPr lang="ru-RU" dirty="0">
              <a:latin typeface="TT Hoves"/>
            </a:endParaRPr>
          </a:p>
        </p:txBody>
      </p:sp>
      <p:sp>
        <p:nvSpPr>
          <p:cNvPr id="12" name="TextBox 11"/>
          <p:cNvSpPr txBox="1"/>
          <p:nvPr/>
        </p:nvSpPr>
        <p:spPr>
          <a:xfrm>
            <a:off x="3350870" y="3919771"/>
            <a:ext cx="1886673" cy="646331"/>
          </a:xfrm>
          <a:prstGeom prst="rect">
            <a:avLst/>
          </a:prstGeom>
          <a:noFill/>
        </p:spPr>
        <p:txBody>
          <a:bodyPr wrap="square" rtlCol="0">
            <a:spAutoFit/>
          </a:bodyPr>
          <a:lstStyle/>
          <a:p>
            <a:pPr algn="ctr"/>
            <a:r>
              <a:rPr lang="ru-RU" dirty="0" smtClean="0">
                <a:latin typeface="TT Hoves"/>
              </a:rPr>
              <a:t>Версия, например, 1.0</a:t>
            </a:r>
            <a:endParaRPr lang="ru-RU" dirty="0">
              <a:latin typeface="TT Hoves"/>
            </a:endParaRPr>
          </a:p>
        </p:txBody>
      </p:sp>
      <p:sp>
        <p:nvSpPr>
          <p:cNvPr id="13" name="TextBox 12"/>
          <p:cNvSpPr txBox="1"/>
          <p:nvPr/>
        </p:nvSpPr>
        <p:spPr>
          <a:xfrm>
            <a:off x="9590589" y="3919771"/>
            <a:ext cx="2204013" cy="646331"/>
          </a:xfrm>
          <a:prstGeom prst="rect">
            <a:avLst/>
          </a:prstGeom>
          <a:noFill/>
        </p:spPr>
        <p:txBody>
          <a:bodyPr wrap="square" rtlCol="0">
            <a:spAutoFit/>
          </a:bodyPr>
          <a:lstStyle/>
          <a:p>
            <a:pPr algn="ctr"/>
            <a:r>
              <a:rPr lang="ru-RU" dirty="0" smtClean="0">
                <a:latin typeface="TT Hoves"/>
              </a:rPr>
              <a:t>Текстовое пояснение</a:t>
            </a:r>
            <a:endParaRPr lang="ru-RU" dirty="0">
              <a:latin typeface="TT Hoves"/>
            </a:endParaRPr>
          </a:p>
        </p:txBody>
      </p:sp>
      <p:sp>
        <p:nvSpPr>
          <p:cNvPr id="14" name="TextBox 13"/>
          <p:cNvSpPr txBox="1"/>
          <p:nvPr/>
        </p:nvSpPr>
        <p:spPr>
          <a:xfrm>
            <a:off x="7505219" y="4566102"/>
            <a:ext cx="2939970" cy="1477328"/>
          </a:xfrm>
          <a:prstGeom prst="rect">
            <a:avLst/>
          </a:prstGeom>
          <a:noFill/>
        </p:spPr>
        <p:txBody>
          <a:bodyPr wrap="square" rtlCol="0">
            <a:spAutoFit/>
          </a:bodyPr>
          <a:lstStyle/>
          <a:p>
            <a:pPr algn="ctr"/>
            <a:r>
              <a:rPr lang="ru-RU" dirty="0" smtClean="0">
                <a:latin typeface="TT Hoves"/>
              </a:rPr>
              <a:t>Три цифры, определяющие что будет дальше с сообщением </a:t>
            </a:r>
            <a:br>
              <a:rPr lang="ru-RU" dirty="0" smtClean="0">
                <a:latin typeface="TT Hoves"/>
              </a:rPr>
            </a:br>
            <a:r>
              <a:rPr lang="ru-RU" dirty="0" smtClean="0">
                <a:latin typeface="TT Hoves"/>
              </a:rPr>
              <a:t>и как поступит пользователь</a:t>
            </a:r>
            <a:endParaRPr lang="ru-RU" dirty="0">
              <a:latin typeface="TT Hoves"/>
            </a:endParaRPr>
          </a:p>
        </p:txBody>
      </p:sp>
      <p:cxnSp>
        <p:nvCxnSpPr>
          <p:cNvPr id="18" name="Соединительная линия уступом 17"/>
          <p:cNvCxnSpPr>
            <a:stCxn id="6" idx="2"/>
            <a:endCxn id="7" idx="0"/>
          </p:cNvCxnSpPr>
          <p:nvPr/>
        </p:nvCxnSpPr>
        <p:spPr>
          <a:xfrm rot="5400000">
            <a:off x="4250269" y="964946"/>
            <a:ext cx="549287" cy="2893324"/>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Соединительная линия уступом 20"/>
          <p:cNvCxnSpPr>
            <a:stCxn id="6" idx="2"/>
            <a:endCxn id="8" idx="0"/>
          </p:cNvCxnSpPr>
          <p:nvPr/>
        </p:nvCxnSpPr>
        <p:spPr>
          <a:xfrm rot="16200000" flipH="1">
            <a:off x="7095055" y="1013483"/>
            <a:ext cx="549286" cy="2796249"/>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6" name="Левая круглая скобка 25"/>
          <p:cNvSpPr/>
          <p:nvPr/>
        </p:nvSpPr>
        <p:spPr>
          <a:xfrm>
            <a:off x="1134319" y="3580798"/>
            <a:ext cx="92597" cy="545466"/>
          </a:xfrm>
          <a:prstGeom prst="leftBracket">
            <a:avLst/>
          </a:prstGeom>
          <a:ln w="28575"/>
          <a:scene3d>
            <a:camera prst="orthographicFront">
              <a:rot lat="0" lon="5400000" rev="0"/>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27" name="Левая круглая скобка 26"/>
          <p:cNvSpPr/>
          <p:nvPr/>
        </p:nvSpPr>
        <p:spPr>
          <a:xfrm rot="16200000">
            <a:off x="1836503" y="3009378"/>
            <a:ext cx="152244" cy="807721"/>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28" name="Левая круглая скобка 27"/>
          <p:cNvSpPr/>
          <p:nvPr/>
        </p:nvSpPr>
        <p:spPr>
          <a:xfrm rot="16200000">
            <a:off x="2575640" y="3184790"/>
            <a:ext cx="152244" cy="447043"/>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29" name="Левая круглая скобка 28"/>
          <p:cNvSpPr/>
          <p:nvPr/>
        </p:nvSpPr>
        <p:spPr>
          <a:xfrm rot="16200000">
            <a:off x="3741595" y="2593070"/>
            <a:ext cx="152245" cy="1630486"/>
          </a:xfrm>
          <a:prstGeom prst="leftBracket">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30" name="Левая круглая скобка 29"/>
          <p:cNvSpPr/>
          <p:nvPr/>
        </p:nvSpPr>
        <p:spPr>
          <a:xfrm rot="16200000">
            <a:off x="7064350" y="2576702"/>
            <a:ext cx="152245" cy="1676399"/>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31" name="Левая круглая скобка 30"/>
          <p:cNvSpPr/>
          <p:nvPr/>
        </p:nvSpPr>
        <p:spPr>
          <a:xfrm rot="16200000">
            <a:off x="8830926" y="2546305"/>
            <a:ext cx="152556" cy="172328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sp>
        <p:nvSpPr>
          <p:cNvPr id="32" name="Левая круглая скобка 31"/>
          <p:cNvSpPr/>
          <p:nvPr/>
        </p:nvSpPr>
        <p:spPr>
          <a:xfrm rot="16200000">
            <a:off x="10485200" y="2747761"/>
            <a:ext cx="152244" cy="1330956"/>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sz="1600"/>
          </a:p>
        </p:txBody>
      </p:sp>
      <p:cxnSp>
        <p:nvCxnSpPr>
          <p:cNvPr id="37" name="Прямая со стрелкой 36"/>
          <p:cNvCxnSpPr>
            <a:endCxn id="10" idx="0"/>
          </p:cNvCxnSpPr>
          <p:nvPr/>
        </p:nvCxnSpPr>
        <p:spPr>
          <a:xfrm>
            <a:off x="2628422" y="3581112"/>
            <a:ext cx="1" cy="98498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0" name="Прямая со стрелкой 39"/>
          <p:cNvCxnSpPr>
            <a:endCxn id="12" idx="0"/>
          </p:cNvCxnSpPr>
          <p:nvPr/>
        </p:nvCxnSpPr>
        <p:spPr>
          <a:xfrm>
            <a:off x="4294206" y="3580798"/>
            <a:ext cx="1" cy="3389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Прямая со стрелкой 41"/>
          <p:cNvCxnSpPr/>
          <p:nvPr/>
        </p:nvCxnSpPr>
        <p:spPr>
          <a:xfrm>
            <a:off x="6914910" y="3580798"/>
            <a:ext cx="0" cy="4025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10683819" y="3580798"/>
            <a:ext cx="0" cy="3615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p:nvPr/>
        </p:nvCxnSpPr>
        <p:spPr>
          <a:xfrm>
            <a:off x="8910865" y="3580798"/>
            <a:ext cx="0" cy="9655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Прямая со стрелкой 49"/>
          <p:cNvCxnSpPr/>
          <p:nvPr/>
        </p:nvCxnSpPr>
        <p:spPr>
          <a:xfrm>
            <a:off x="1684118" y="3580798"/>
            <a:ext cx="0" cy="3615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3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37</a:t>
            </a:fld>
            <a:endParaRPr lang="ru-RU"/>
          </a:p>
        </p:txBody>
      </p:sp>
      <p:sp>
        <p:nvSpPr>
          <p:cNvPr id="7" name="Текст 6"/>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6" name="Заголовок 5"/>
          <p:cNvSpPr>
            <a:spLocks noGrp="1"/>
          </p:cNvSpPr>
          <p:nvPr>
            <p:ph type="title"/>
          </p:nvPr>
        </p:nvSpPr>
        <p:spPr>
          <a:xfrm>
            <a:off x="4013659" y="726783"/>
            <a:ext cx="4066212"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Методы </a:t>
            </a:r>
            <a:r>
              <a:rPr lang="en-US" sz="4000" b="1" dirty="0" smtClean="0">
                <a:effectLst>
                  <a:outerShdw blurRad="38100" dist="38100" dir="2700000" algn="tl">
                    <a:srgbClr val="000000">
                      <a:alpha val="43137"/>
                    </a:srgbClr>
                  </a:outerShdw>
                </a:effectLst>
                <a:latin typeface="TT Hoves DemiBold"/>
              </a:rPr>
              <a:t>HTTP</a:t>
            </a:r>
            <a:endParaRPr lang="ru-RU" sz="4000" b="1" dirty="0">
              <a:effectLst>
                <a:outerShdw blurRad="38100" dist="38100" dir="2700000" algn="tl">
                  <a:srgbClr val="000000">
                    <a:alpha val="43137"/>
                  </a:srgbClr>
                </a:outerShdw>
              </a:effectLst>
              <a:latin typeface="TT Hoves DemiBold"/>
            </a:endParaRPr>
          </a:p>
        </p:txBody>
      </p:sp>
      <p:graphicFrame>
        <p:nvGraphicFramePr>
          <p:cNvPr id="9" name="Таблица 8"/>
          <p:cNvGraphicFramePr>
            <a:graphicFrameLocks noGrp="1"/>
          </p:cNvGraphicFramePr>
          <p:nvPr>
            <p:extLst>
              <p:ext uri="{D42A27DB-BD31-4B8C-83A1-F6EECF244321}">
                <p14:modId xmlns:p14="http://schemas.microsoft.com/office/powerpoint/2010/main" val="1184191396"/>
              </p:ext>
            </p:extLst>
          </p:nvPr>
        </p:nvGraphicFramePr>
        <p:xfrm>
          <a:off x="941451" y="1708615"/>
          <a:ext cx="10508869" cy="4113592"/>
        </p:xfrm>
        <a:graphic>
          <a:graphicData uri="http://schemas.openxmlformats.org/drawingml/2006/table">
            <a:tbl>
              <a:tblPr firstRow="1" bandRow="1">
                <a:tableStyleId>{6E25E649-3F16-4E02-A733-19D2CDBF48F0}</a:tableStyleId>
              </a:tblPr>
              <a:tblGrid>
                <a:gridCol w="1554348"/>
                <a:gridCol w="8954521"/>
              </a:tblGrid>
              <a:tr h="370840">
                <a:tc>
                  <a:txBody>
                    <a:bodyPr/>
                    <a:lstStyle/>
                    <a:p>
                      <a:pPr algn="ctr"/>
                      <a:r>
                        <a:rPr lang="ru-RU" sz="2000" dirty="0" smtClean="0">
                          <a:latin typeface="TT Hoves"/>
                        </a:rPr>
                        <a:t>Метод</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Использование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GET</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Запрашивает представление ресурса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547432">
                <a:tc>
                  <a:txBody>
                    <a:bodyPr/>
                    <a:lstStyle/>
                    <a:p>
                      <a:pPr algn="ctr"/>
                      <a:r>
                        <a:rPr lang="en-US" sz="2000" dirty="0" smtClean="0">
                          <a:latin typeface="TT Hoves"/>
                        </a:rPr>
                        <a:t>HEAD</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Запрашивает ресурс так же, как и метод GET, но без тела ответа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POST</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Для отправки сущностей к определённому ресурсу</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PUT</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Заменяет все текущие представления ресурса данными запроса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DELETE</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Удаляет указанный ресурс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CONNECT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Устанавливает "туннель" к серверу, определённому по ресурсу</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OPTIONS</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Для описания параметров соединения с ресурсом</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TRACE</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Выполняет вызов возвращаемого тестового сообщения с ресурса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latin typeface="TT Hoves"/>
                        </a:rPr>
                        <a:t>PATCH</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Для частичного изменения ресурса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35725957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a:xfrm>
            <a:off x="9804400" y="6085986"/>
            <a:ext cx="2044896" cy="365125"/>
          </a:xfrm>
        </p:spPr>
        <p:txBody>
          <a:bodyPr/>
          <a:lstStyle/>
          <a:p>
            <a:fld id="{3B5CA0C3-2E3F-4C16-8F43-1643E3AA67E7}" type="slidenum">
              <a:rPr lang="ru-RU" smtClean="0"/>
              <a:t>38</a:t>
            </a:fld>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73890788"/>
              </p:ext>
            </p:extLst>
          </p:nvPr>
        </p:nvGraphicFramePr>
        <p:xfrm>
          <a:off x="1343231" y="1859698"/>
          <a:ext cx="9831449" cy="3783989"/>
        </p:xfrm>
        <a:graphic>
          <a:graphicData uri="http://schemas.openxmlformats.org/drawingml/2006/table">
            <a:tbl>
              <a:tblPr firstRow="1" bandRow="1">
                <a:tableStyleId>{6E25E649-3F16-4E02-A733-19D2CDBF48F0}</a:tableStyleId>
              </a:tblPr>
              <a:tblGrid>
                <a:gridCol w="758701"/>
                <a:gridCol w="2683428"/>
                <a:gridCol w="6389320"/>
              </a:tblGrid>
              <a:tr h="442014">
                <a:tc>
                  <a:txBody>
                    <a:bodyPr/>
                    <a:lstStyle/>
                    <a:p>
                      <a:pPr algn="ctr"/>
                      <a:r>
                        <a:rPr lang="ru-RU" sz="2000" dirty="0" smtClean="0">
                          <a:latin typeface="TT Hoves"/>
                        </a:rPr>
                        <a:t>Код</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Класс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Назначение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631493">
                <a:tc>
                  <a:txBody>
                    <a:bodyPr/>
                    <a:lstStyle/>
                    <a:p>
                      <a:pPr algn="ctr"/>
                      <a:r>
                        <a:rPr lang="ru-RU" sz="2000" dirty="0" smtClean="0">
                          <a:latin typeface="TT Hoves"/>
                        </a:rPr>
                        <a:t>1хх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Информационный</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Информирование о</a:t>
                      </a:r>
                      <a:r>
                        <a:rPr lang="ru-RU" sz="2000" baseline="0" dirty="0" smtClean="0">
                          <a:latin typeface="TT Hoves"/>
                        </a:rPr>
                        <a:t> процессе передачи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6270">
                <a:tc>
                  <a:txBody>
                    <a:bodyPr/>
                    <a:lstStyle/>
                    <a:p>
                      <a:pPr algn="ctr"/>
                      <a:r>
                        <a:rPr lang="ru-RU" sz="2000" dirty="0" smtClean="0">
                          <a:latin typeface="TT Hoves"/>
                        </a:rPr>
                        <a:t>2хх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Успех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Информирование о случаях успешного принятия и обработки запроса клиента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36271">
                <a:tc>
                  <a:txBody>
                    <a:bodyPr/>
                    <a:lstStyle/>
                    <a:p>
                      <a:pPr algn="ctr"/>
                      <a:r>
                        <a:rPr lang="ru-RU" sz="2000" dirty="0" smtClean="0">
                          <a:latin typeface="TT Hoves"/>
                        </a:rPr>
                        <a:t>3хх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Перенаправление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Сообщает клиенту, что для успешного выполнения операции необходимо сделать другой запрос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475013">
                <a:tc>
                  <a:txBody>
                    <a:bodyPr/>
                    <a:lstStyle/>
                    <a:p>
                      <a:pPr algn="ctr"/>
                      <a:r>
                        <a:rPr lang="ru-RU" sz="2000" dirty="0" smtClean="0">
                          <a:latin typeface="TT Hoves"/>
                        </a:rPr>
                        <a:t>4хх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Ошибка клиента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Указание ошибок со стороны клиента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762928">
                <a:tc>
                  <a:txBody>
                    <a:bodyPr/>
                    <a:lstStyle/>
                    <a:p>
                      <a:pPr algn="ctr"/>
                      <a:r>
                        <a:rPr lang="ru-RU" sz="2000" dirty="0" smtClean="0">
                          <a:latin typeface="TT Hoves"/>
                        </a:rPr>
                        <a:t>5хх</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Ошибка сервера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Информирование о случаях неудачного выполнения операции по вине сервера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
        <p:nvSpPr>
          <p:cNvPr id="7" name="Заголовок 5"/>
          <p:cNvSpPr>
            <a:spLocks noGrp="1"/>
          </p:cNvSpPr>
          <p:nvPr>
            <p:ph type="title"/>
          </p:nvPr>
        </p:nvSpPr>
        <p:spPr>
          <a:xfrm>
            <a:off x="4013659" y="726783"/>
            <a:ext cx="4066212" cy="1097927"/>
          </a:xfrm>
        </p:spPr>
        <p:txBody>
          <a:bodyPr>
            <a:normAutofit fontScale="90000"/>
          </a:bodyPr>
          <a:lstStyle/>
          <a:p>
            <a:r>
              <a:rPr lang="ru-RU" sz="4000" b="1" dirty="0" smtClean="0">
                <a:effectLst>
                  <a:outerShdw blurRad="38100" dist="38100" dir="2700000" algn="tl">
                    <a:srgbClr val="000000">
                      <a:alpha val="43137"/>
                    </a:srgbClr>
                  </a:outerShdw>
                </a:effectLst>
                <a:latin typeface="TT Hoves DemiBold"/>
              </a:rPr>
              <a:t>Коды состояния</a:t>
            </a:r>
            <a:endParaRPr lang="ru-RU" sz="4000" b="1" dirty="0">
              <a:effectLst>
                <a:outerShdw blurRad="38100" dist="38100" dir="2700000" algn="tl">
                  <a:srgbClr val="000000">
                    <a:alpha val="43137"/>
                  </a:srgbClr>
                </a:outerShdw>
              </a:effectLst>
              <a:latin typeface="TT Hoves DemiBold"/>
            </a:endParaRPr>
          </a:p>
        </p:txBody>
      </p:sp>
      <p:sp>
        <p:nvSpPr>
          <p:cNvPr id="8" name="Текст 6"/>
          <p:cNvSpPr>
            <a:spLocks noGrp="1"/>
          </p:cNvSpPr>
          <p:nvPr>
            <p:ph type="body" sz="quarter" idx="15"/>
          </p:nvPr>
        </p:nvSpPr>
        <p:spPr>
          <a:xfrm>
            <a:off x="356685" y="334530"/>
            <a:ext cx="9447715" cy="365125"/>
          </a:xfrm>
        </p:spPr>
        <p:txBody>
          <a:bodyPr/>
          <a:lstStyle/>
          <a:p>
            <a:r>
              <a:rPr lang="ru-RU" dirty="0" smtClean="0">
                <a:latin typeface="TT Hoves"/>
              </a:rPr>
              <a:t>Протоколы верхних уровней</a:t>
            </a:r>
            <a:endParaRPr lang="ru-RU" dirty="0">
              <a:latin typeface="TT Hoves"/>
            </a:endParaRPr>
          </a:p>
        </p:txBody>
      </p:sp>
    </p:spTree>
    <p:extLst>
      <p:ext uri="{BB962C8B-B14F-4D97-AF65-F5344CB8AC3E}">
        <p14:creationId xmlns:p14="http://schemas.microsoft.com/office/powerpoint/2010/main" val="33668019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169762"/>
            <a:ext cx="6069281" cy="3291237"/>
          </a:xfrm>
        </p:spPr>
        <p:txBody>
          <a:bodyPr>
            <a:normAutofit/>
          </a:bodyPr>
          <a:lstStyle/>
          <a:p>
            <a:pPr>
              <a:spcAft>
                <a:spcPts val="2500"/>
              </a:spcAft>
            </a:pPr>
            <a:r>
              <a:rPr lang="ru-RU" sz="2000" dirty="0">
                <a:latin typeface="TT Hoves"/>
              </a:rPr>
              <a:t>Г</a:t>
            </a:r>
            <a:r>
              <a:rPr lang="ru-RU" sz="2000" dirty="0" smtClean="0">
                <a:latin typeface="TT Hoves"/>
              </a:rPr>
              <a:t>руппы заголовков:</a:t>
            </a:r>
          </a:p>
          <a:p>
            <a:pPr marL="342900" indent="-342900">
              <a:spcAft>
                <a:spcPts val="2500"/>
              </a:spcAft>
              <a:buAutoNum type="arabicPeriod"/>
            </a:pPr>
            <a:r>
              <a:rPr lang="ru-RU" sz="2000" dirty="0" smtClean="0">
                <a:latin typeface="TT Hoves"/>
              </a:rPr>
              <a:t>Основные </a:t>
            </a:r>
          </a:p>
          <a:p>
            <a:pPr marL="342900" indent="-342900">
              <a:spcAft>
                <a:spcPts val="2500"/>
              </a:spcAft>
              <a:buAutoNum type="arabicPeriod"/>
            </a:pPr>
            <a:r>
              <a:rPr lang="ru-RU" sz="2000" dirty="0" smtClean="0">
                <a:latin typeface="TT Hoves"/>
              </a:rPr>
              <a:t>Запроса</a:t>
            </a:r>
          </a:p>
          <a:p>
            <a:pPr marL="342900" indent="-342900">
              <a:spcAft>
                <a:spcPts val="2500"/>
              </a:spcAft>
              <a:buAutoNum type="arabicPeriod"/>
            </a:pPr>
            <a:r>
              <a:rPr lang="ru-RU" sz="2000" dirty="0" smtClean="0">
                <a:latin typeface="TT Hoves"/>
              </a:rPr>
              <a:t>Ответа</a:t>
            </a:r>
          </a:p>
          <a:p>
            <a:pPr marL="342900" indent="-342900">
              <a:spcAft>
                <a:spcPts val="2500"/>
              </a:spcAft>
              <a:buAutoNum type="arabicPeriod"/>
            </a:pPr>
            <a:r>
              <a:rPr lang="ru-RU" sz="2000" dirty="0" smtClean="0">
                <a:latin typeface="TT Hoves"/>
              </a:rPr>
              <a:t>Сущности</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745714" y="1059140"/>
            <a:ext cx="4350786"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Заголовки </a:t>
            </a:r>
            <a:r>
              <a:rPr lang="en-US" sz="4000" b="1" dirty="0" smtClean="0">
                <a:effectLst>
                  <a:outerShdw blurRad="38100" dist="38100" dir="2700000" algn="tl">
                    <a:srgbClr val="000000">
                      <a:alpha val="43137"/>
                    </a:srgbClr>
                  </a:outerShdw>
                </a:effectLst>
                <a:latin typeface="TT Hoves DemiBold"/>
              </a:rPr>
              <a:t>HTTP</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39</a:t>
            </a:fld>
            <a:endParaRPr lang="ru-RU"/>
          </a:p>
        </p:txBody>
      </p:sp>
    </p:spTree>
    <p:extLst>
      <p:ext uri="{BB962C8B-B14F-4D97-AF65-F5344CB8AC3E}">
        <p14:creationId xmlns:p14="http://schemas.microsoft.com/office/powerpoint/2010/main" val="1486874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424406"/>
            <a:ext cx="6069281" cy="758632"/>
          </a:xfrm>
        </p:spPr>
        <p:txBody>
          <a:bodyPr>
            <a:normAutofit/>
          </a:bodyPr>
          <a:lstStyle/>
          <a:p>
            <a:pPr marL="342900" indent="-342900">
              <a:buFont typeface="Wingdings" panose="05000000000000000000" pitchFamily="2" charset="2"/>
              <a:buChar char="v"/>
            </a:pPr>
            <a:r>
              <a:rPr lang="ru-RU" sz="2000" dirty="0" smtClean="0">
                <a:latin typeface="TT Hoves"/>
              </a:rPr>
              <a:t>Ручное распределение</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4971013" y="1071840"/>
            <a:ext cx="7136105" cy="1097927"/>
          </a:xfrm>
        </p:spPr>
        <p:txBody>
          <a:bodyPr>
            <a:normAutofit fontScale="90000"/>
          </a:bodyPr>
          <a:lstStyle/>
          <a:p>
            <a:r>
              <a:rPr lang="ru-RU" b="1" dirty="0" smtClean="0">
                <a:effectLst>
                  <a:outerShdw blurRad="38100" dist="38100" dir="2700000" algn="tl">
                    <a:srgbClr val="000000">
                      <a:alpha val="43137"/>
                    </a:srgbClr>
                  </a:outerShdw>
                </a:effectLst>
                <a:latin typeface="TT Hoves DemiBold" panose="02000503030000020004" pitchFamily="2" charset="-52"/>
              </a:rPr>
              <a:t>Распределение </a:t>
            </a:r>
            <a:r>
              <a:rPr lang="en-US" b="1" dirty="0" smtClean="0">
                <a:effectLst>
                  <a:outerShdw blurRad="38100" dist="38100" dir="2700000" algn="tl">
                    <a:srgbClr val="000000">
                      <a:alpha val="43137"/>
                    </a:srgbClr>
                  </a:outerShdw>
                </a:effectLst>
                <a:latin typeface="TT Hoves DemiBold" panose="02000503030000020004" pitchFamily="2" charset="-52"/>
              </a:rPr>
              <a:t>IP-</a:t>
            </a:r>
            <a:r>
              <a:rPr lang="ru-RU" b="1" dirty="0" smtClean="0">
                <a:effectLst>
                  <a:outerShdw blurRad="38100" dist="38100" dir="2700000" algn="tl">
                    <a:srgbClr val="000000">
                      <a:alpha val="43137"/>
                    </a:srgbClr>
                  </a:outerShdw>
                </a:effectLst>
                <a:latin typeface="TT Hoves DemiBold" panose="02000503030000020004" pitchFamily="2" charset="-52"/>
              </a:rPr>
              <a:t>адресов</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5" name="Текст 4"/>
          <p:cNvSpPr>
            <a:spLocks noGrp="1"/>
          </p:cNvSpPr>
          <p:nvPr>
            <p:ph type="body" sz="half" idx="17"/>
          </p:nvPr>
        </p:nvSpPr>
        <p:spPr>
          <a:xfrm>
            <a:off x="5780016" y="3537393"/>
            <a:ext cx="6069281" cy="629493"/>
          </a:xfrm>
        </p:spPr>
        <p:txBody>
          <a:bodyPr>
            <a:normAutofit/>
          </a:bodyPr>
          <a:lstStyle/>
          <a:p>
            <a:pPr marL="342900" indent="-342900">
              <a:buFont typeface="Wingdings" panose="05000000000000000000" pitchFamily="2" charset="2"/>
              <a:buChar char="v"/>
            </a:pPr>
            <a:r>
              <a:rPr lang="ru-RU" sz="2000" dirty="0" smtClean="0">
                <a:latin typeface="TT Hoves"/>
              </a:rPr>
              <a:t>Автоматическое распределение</a:t>
            </a:r>
            <a:endParaRPr lang="ru-RU" sz="2000" dirty="0">
              <a:latin typeface="TT Hoves"/>
            </a:endParaRPr>
          </a:p>
        </p:txBody>
      </p:sp>
      <p:sp>
        <p:nvSpPr>
          <p:cNvPr id="6" name="Текст 5"/>
          <p:cNvSpPr>
            <a:spLocks noGrp="1"/>
          </p:cNvSpPr>
          <p:nvPr>
            <p:ph type="body" sz="half" idx="18"/>
          </p:nvPr>
        </p:nvSpPr>
        <p:spPr>
          <a:xfrm>
            <a:off x="5780016" y="4615656"/>
            <a:ext cx="6069281" cy="697124"/>
          </a:xfrm>
        </p:spPr>
        <p:txBody>
          <a:bodyPr>
            <a:normAutofit/>
          </a:bodyPr>
          <a:lstStyle/>
          <a:p>
            <a:pPr marL="342900" indent="-342900">
              <a:buFont typeface="Wingdings" panose="05000000000000000000" pitchFamily="2" charset="2"/>
              <a:buChar char="v"/>
            </a:pPr>
            <a:r>
              <a:rPr lang="ru-RU" sz="2000" dirty="0" smtClean="0">
                <a:latin typeface="TT Hoves"/>
              </a:rPr>
              <a:t>Динамическое распределение</a:t>
            </a:r>
            <a:endParaRPr lang="ru-RU" sz="2000" dirty="0">
              <a:latin typeface="TT Hoves"/>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a:t>
            </a:fld>
            <a:endParaRPr lang="ru-RU"/>
          </a:p>
        </p:txBody>
      </p:sp>
    </p:spTree>
    <p:extLst>
      <p:ext uri="{BB962C8B-B14F-4D97-AF65-F5344CB8AC3E}">
        <p14:creationId xmlns:p14="http://schemas.microsoft.com/office/powerpoint/2010/main" val="3709084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8" y="2713772"/>
            <a:ext cx="4463578" cy="1869803"/>
          </a:xfrm>
        </p:spPr>
        <p:txBody>
          <a:bodyPr>
            <a:normAutofit/>
          </a:bodyPr>
          <a:lstStyle/>
          <a:p>
            <a:pPr algn="just"/>
            <a:r>
              <a:rPr lang="ru-RU" sz="2000" dirty="0" smtClean="0">
                <a:latin typeface="TT Hoves"/>
              </a:rPr>
              <a:t>Необязательная часть сообщения, которую можно использовать для переноса тела объекта, связанного с запросом или ответом</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771114" y="1046440"/>
            <a:ext cx="4465086"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Тело сообщения</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40</a:t>
            </a:fld>
            <a:endParaRPr lang="ru-RU"/>
          </a:p>
        </p:txBody>
      </p:sp>
    </p:spTree>
    <p:extLst>
      <p:ext uri="{BB962C8B-B14F-4D97-AF65-F5344CB8AC3E}">
        <p14:creationId xmlns:p14="http://schemas.microsoft.com/office/powerpoint/2010/main" val="2853057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194300" y="2207862"/>
            <a:ext cx="5778500" cy="3608738"/>
          </a:xfrm>
        </p:spPr>
        <p:txBody>
          <a:bodyPr>
            <a:noAutofit/>
          </a:bodyPr>
          <a:lstStyle/>
          <a:p>
            <a:pPr algn="just"/>
            <a:r>
              <a:rPr lang="ru-RU" sz="2000" dirty="0">
                <a:latin typeface="TT Hoves"/>
              </a:rPr>
              <a:t>Р</a:t>
            </a:r>
            <a:r>
              <a:rPr lang="ru-RU" sz="2000" dirty="0" smtClean="0">
                <a:latin typeface="TT Hoves"/>
              </a:rPr>
              <a:t>асширение</a:t>
            </a:r>
            <a:r>
              <a:rPr lang="ru-RU" sz="2000" dirty="0">
                <a:latin typeface="TT Hoves"/>
              </a:rPr>
              <a:t> протокола HTTP </a:t>
            </a:r>
            <a:r>
              <a:rPr lang="ru-RU" sz="2000" dirty="0" smtClean="0">
                <a:latin typeface="TT Hoves"/>
              </a:rPr>
              <a:t>для поддержки</a:t>
            </a:r>
            <a:r>
              <a:rPr lang="ru-RU" sz="2000" dirty="0">
                <a:latin typeface="TT Hoves"/>
              </a:rPr>
              <a:t> </a:t>
            </a:r>
            <a:r>
              <a:rPr lang="ru-RU" sz="2000" dirty="0" smtClean="0">
                <a:latin typeface="TT Hoves"/>
              </a:rPr>
              <a:t>шифрования</a:t>
            </a:r>
            <a:r>
              <a:rPr lang="ru-RU" sz="2000" dirty="0">
                <a:latin typeface="TT Hoves"/>
              </a:rPr>
              <a:t> в целях повышения </a:t>
            </a:r>
            <a:r>
              <a:rPr lang="ru-RU" sz="2000" dirty="0" smtClean="0">
                <a:latin typeface="TT Hoves"/>
              </a:rPr>
              <a:t>безопасности</a:t>
            </a:r>
          </a:p>
          <a:p>
            <a:pPr algn="just"/>
            <a:r>
              <a:rPr lang="ru-RU" sz="2000" dirty="0" smtClean="0">
                <a:latin typeface="TT Hoves"/>
              </a:rPr>
              <a:t>Данные в протоколе HTTPS передаются поверх криптографических протоколов TLS или SSL</a:t>
            </a:r>
          </a:p>
          <a:p>
            <a:pPr algn="just"/>
            <a:r>
              <a:rPr lang="ru-RU" sz="2000" dirty="0" smtClean="0">
                <a:latin typeface="TT Hoves"/>
              </a:rPr>
              <a:t>В </a:t>
            </a:r>
            <a:r>
              <a:rPr lang="ru-RU" sz="2000" dirty="0">
                <a:latin typeface="TT Hoves"/>
              </a:rPr>
              <a:t>отличие от HTTP с TCP-портом 80, для HTTPS по умолчанию используется TCP-порт </a:t>
            </a:r>
            <a:r>
              <a:rPr lang="ru-RU" sz="2000" dirty="0" smtClean="0">
                <a:latin typeface="TT Hoves"/>
              </a:rPr>
              <a:t>443</a:t>
            </a:r>
            <a:endParaRPr lang="ru-RU" sz="2000" dirty="0">
              <a:latin typeface="TT Hoves"/>
            </a:endParaRP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237714" y="1033740"/>
            <a:ext cx="3741186" cy="1097927"/>
          </a:xfrm>
        </p:spPr>
        <p:txBody>
          <a:bodyPr/>
          <a:lstStyle/>
          <a:p>
            <a:r>
              <a:rPr lang="en-US" sz="4000" b="1" dirty="0" smtClean="0">
                <a:effectLst>
                  <a:outerShdw blurRad="38100" dist="38100" dir="2700000" algn="tl">
                    <a:srgbClr val="000000">
                      <a:alpha val="43137"/>
                    </a:srgbClr>
                  </a:outerShdw>
                </a:effectLst>
                <a:latin typeface="TT Hoves DemiBold"/>
              </a:rPr>
              <a:t>HTTPS</a:t>
            </a:r>
            <a:endParaRPr lang="ru-RU"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41</a:t>
            </a:fld>
            <a:endParaRPr lang="ru-RU"/>
          </a:p>
        </p:txBody>
      </p:sp>
    </p:spTree>
    <p:extLst>
      <p:ext uri="{BB962C8B-B14F-4D97-AF65-F5344CB8AC3E}">
        <p14:creationId xmlns:p14="http://schemas.microsoft.com/office/powerpoint/2010/main" val="4908632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half" idx="2"/>
          </p:nvPr>
        </p:nvSpPr>
        <p:spPr>
          <a:xfrm>
            <a:off x="5780017" y="2639663"/>
            <a:ext cx="6069281" cy="675037"/>
          </a:xfrm>
        </p:spPr>
        <p:txBody>
          <a:bodyPr>
            <a:normAutofit/>
          </a:bodyPr>
          <a:lstStyle/>
          <a:p>
            <a:pPr marL="457200" indent="-457200">
              <a:buFont typeface="Wingdings" panose="05000000000000000000" pitchFamily="2" charset="2"/>
              <a:buChar char="v"/>
            </a:pPr>
            <a:r>
              <a:rPr lang="ru-RU" sz="2000" dirty="0" smtClean="0">
                <a:latin typeface="TT Hoves"/>
              </a:rPr>
              <a:t>Шифрование</a:t>
            </a:r>
            <a:endParaRPr lang="ru-RU" sz="2000" dirty="0">
              <a:latin typeface="TT Hoves"/>
            </a:endParaRPr>
          </a:p>
        </p:txBody>
      </p:sp>
      <p:sp>
        <p:nvSpPr>
          <p:cNvPr id="10" name="Текст 9"/>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Функ</a:t>
            </a:r>
            <a:r>
              <a:rPr lang="ru-RU" sz="4000" b="1" dirty="0">
                <a:effectLst>
                  <a:outerShdw blurRad="38100" dist="38100" dir="2700000" algn="tl">
                    <a:srgbClr val="000000">
                      <a:alpha val="43137"/>
                    </a:srgbClr>
                  </a:outerShdw>
                </a:effectLst>
                <a:latin typeface="TT Hoves DemiBold"/>
              </a:rPr>
              <a:t>ц</a:t>
            </a:r>
            <a:r>
              <a:rPr lang="ru-RU" sz="4000" b="1" dirty="0" smtClean="0">
                <a:effectLst>
                  <a:outerShdw blurRad="38100" dist="38100" dir="2700000" algn="tl">
                    <a:srgbClr val="000000">
                      <a:alpha val="43137"/>
                    </a:srgbClr>
                  </a:outerShdw>
                </a:effectLst>
                <a:latin typeface="TT Hoves DemiBold"/>
              </a:rPr>
              <a:t>ии </a:t>
            </a:r>
            <a:r>
              <a:rPr lang="en-US" sz="4000" b="1" dirty="0" smtClean="0">
                <a:effectLst>
                  <a:outerShdw blurRad="38100" dist="38100" dir="2700000" algn="tl">
                    <a:srgbClr val="000000">
                      <a:alpha val="43137"/>
                    </a:srgbClr>
                  </a:outerShdw>
                </a:effectLst>
                <a:latin typeface="TT Hoves DemiBold"/>
              </a:rPr>
              <a:t>HTTPS</a:t>
            </a:r>
            <a:endParaRPr lang="ru-RU" sz="4000" b="1" dirty="0">
              <a:effectLst>
                <a:outerShdw blurRad="38100" dist="38100" dir="2700000" algn="tl">
                  <a:srgbClr val="000000">
                    <a:alpha val="43137"/>
                  </a:srgbClr>
                </a:outerShdw>
              </a:effectLst>
              <a:latin typeface="TT Hoves DemiBold"/>
            </a:endParaRPr>
          </a:p>
        </p:txBody>
      </p:sp>
      <p:sp>
        <p:nvSpPr>
          <p:cNvPr id="11" name="Текст 10"/>
          <p:cNvSpPr>
            <a:spLocks noGrp="1"/>
          </p:cNvSpPr>
          <p:nvPr>
            <p:ph type="body" sz="half" idx="17"/>
          </p:nvPr>
        </p:nvSpPr>
        <p:spPr/>
        <p:txBody>
          <a:bodyPr>
            <a:normAutofit/>
          </a:bodyPr>
          <a:lstStyle/>
          <a:p>
            <a:pPr marL="342900" indent="-342900">
              <a:buFont typeface="Wingdings" panose="05000000000000000000" pitchFamily="2" charset="2"/>
              <a:buChar char="v"/>
            </a:pPr>
            <a:r>
              <a:rPr lang="ru-RU" sz="2000" dirty="0" smtClean="0">
                <a:latin typeface="TT Hoves"/>
              </a:rPr>
              <a:t>  Аутентификация</a:t>
            </a:r>
            <a:endParaRPr lang="ru-RU" sz="2000" dirty="0">
              <a:latin typeface="TT Hoves"/>
            </a:endParaRPr>
          </a:p>
        </p:txBody>
      </p:sp>
      <p:sp>
        <p:nvSpPr>
          <p:cNvPr id="12" name="Текст 11"/>
          <p:cNvSpPr>
            <a:spLocks noGrp="1"/>
          </p:cNvSpPr>
          <p:nvPr>
            <p:ph type="body" sz="half" idx="18"/>
          </p:nvPr>
        </p:nvSpPr>
        <p:spPr>
          <a:xfrm>
            <a:off x="5781600" y="4435123"/>
            <a:ext cx="6069281" cy="657577"/>
          </a:xfrm>
        </p:spPr>
        <p:txBody>
          <a:bodyPr>
            <a:normAutofit/>
          </a:bodyPr>
          <a:lstStyle/>
          <a:p>
            <a:pPr marL="457200" indent="-457200">
              <a:buFont typeface="Wingdings" panose="05000000000000000000" pitchFamily="2" charset="2"/>
              <a:buChar char="v"/>
            </a:pPr>
            <a:r>
              <a:rPr lang="ru-RU" sz="2000" dirty="0" smtClean="0">
                <a:latin typeface="TT Hoves"/>
              </a:rPr>
              <a:t>Сохранение данных</a:t>
            </a:r>
            <a:endParaRPr lang="ru-RU" sz="2000" dirty="0">
              <a:latin typeface="TT Hoves"/>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42</a:t>
            </a:fld>
            <a:endParaRPr lang="ru-RU"/>
          </a:p>
        </p:txBody>
      </p:sp>
    </p:spTree>
    <p:extLst>
      <p:ext uri="{BB962C8B-B14F-4D97-AF65-F5344CB8AC3E}">
        <p14:creationId xmlns:p14="http://schemas.microsoft.com/office/powerpoint/2010/main" val="3040269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43</a:t>
            </a:fld>
            <a:endParaRPr lang="ru-RU"/>
          </a:p>
        </p:txBody>
      </p:sp>
      <p:sp>
        <p:nvSpPr>
          <p:cNvPr id="3" name="Текст 2"/>
          <p:cNvSpPr>
            <a:spLocks noGrp="1"/>
          </p:cNvSpPr>
          <p:nvPr>
            <p:ph type="body" sz="half" idx="2"/>
          </p:nvPr>
        </p:nvSpPr>
        <p:spPr>
          <a:xfrm>
            <a:off x="1778643" y="2158188"/>
            <a:ext cx="8441803" cy="3780188"/>
          </a:xfrm>
        </p:spPr>
        <p:txBody>
          <a:bodyPr>
            <a:noAutofit/>
          </a:bodyPr>
          <a:lstStyle/>
          <a:p>
            <a:pPr marL="457200" indent="-457200" algn="just">
              <a:buFont typeface="Wingdings" panose="05000000000000000000" pitchFamily="2" charset="2"/>
              <a:buChar char="v"/>
            </a:pPr>
            <a:r>
              <a:rPr lang="ru-RU" sz="2000" dirty="0">
                <a:latin typeface="TT Hoves"/>
              </a:rPr>
              <a:t>Браузер пользователя просит предоставить </a:t>
            </a:r>
            <a:r>
              <a:rPr lang="ru-RU" sz="2000" dirty="0" smtClean="0">
                <a:latin typeface="TT Hoves"/>
              </a:rPr>
              <a:t>SSL-сертификат</a:t>
            </a:r>
            <a:endParaRPr lang="ru-RU" sz="2000" dirty="0">
              <a:latin typeface="TT Hoves"/>
            </a:endParaRPr>
          </a:p>
          <a:p>
            <a:pPr marL="457200" indent="-457200" algn="just">
              <a:buFont typeface="Wingdings" panose="05000000000000000000" pitchFamily="2" charset="2"/>
              <a:buChar char="v"/>
            </a:pPr>
            <a:r>
              <a:rPr lang="ru-RU" sz="2000" dirty="0">
                <a:latin typeface="TT Hoves"/>
              </a:rPr>
              <a:t>Сайт на HTTPS отправляет </a:t>
            </a:r>
            <a:r>
              <a:rPr lang="ru-RU" sz="2000" dirty="0" smtClean="0">
                <a:latin typeface="TT Hoves"/>
              </a:rPr>
              <a:t>сертификат</a:t>
            </a:r>
            <a:endParaRPr lang="ru-RU" sz="2000" dirty="0">
              <a:latin typeface="TT Hoves"/>
            </a:endParaRPr>
          </a:p>
          <a:p>
            <a:pPr marL="457200" indent="-457200" algn="just">
              <a:buFont typeface="Wingdings" panose="05000000000000000000" pitchFamily="2" charset="2"/>
              <a:buChar char="v"/>
            </a:pPr>
            <a:r>
              <a:rPr lang="ru-RU" sz="2000" dirty="0">
                <a:latin typeface="TT Hoves"/>
              </a:rPr>
              <a:t>Браузер проверяет подлинность сертификата в центре </a:t>
            </a:r>
            <a:r>
              <a:rPr lang="ru-RU" sz="2000" dirty="0" smtClean="0">
                <a:latin typeface="TT Hoves"/>
              </a:rPr>
              <a:t>сертификации</a:t>
            </a:r>
            <a:endParaRPr lang="ru-RU" sz="2000" dirty="0">
              <a:latin typeface="TT Hoves"/>
            </a:endParaRPr>
          </a:p>
          <a:p>
            <a:pPr marL="457200" indent="-457200" algn="just">
              <a:buFont typeface="Wingdings" panose="05000000000000000000" pitchFamily="2" charset="2"/>
              <a:buChar char="v"/>
            </a:pPr>
            <a:r>
              <a:rPr lang="ru-RU" sz="2000" dirty="0">
                <a:latin typeface="TT Hoves"/>
              </a:rPr>
              <a:t>Браузер и сайт договариваются о симметричном ключе при помощи асимметричного </a:t>
            </a:r>
            <a:r>
              <a:rPr lang="ru-RU" sz="2000" dirty="0" smtClean="0">
                <a:latin typeface="TT Hoves"/>
              </a:rPr>
              <a:t>шифрования</a:t>
            </a:r>
            <a:endParaRPr lang="ru-RU" sz="2000" dirty="0">
              <a:latin typeface="TT Hoves"/>
            </a:endParaRPr>
          </a:p>
          <a:p>
            <a:pPr marL="457200" indent="-457200" algn="just">
              <a:buFont typeface="Wingdings" panose="05000000000000000000" pitchFamily="2" charset="2"/>
              <a:buChar char="v"/>
            </a:pPr>
            <a:r>
              <a:rPr lang="ru-RU" sz="2000" dirty="0">
                <a:latin typeface="TT Hoves"/>
              </a:rPr>
              <a:t>Браузер и сайт передают зашифрованную </a:t>
            </a:r>
            <a:r>
              <a:rPr lang="ru-RU" sz="2000" dirty="0" smtClean="0">
                <a:latin typeface="TT Hoves"/>
              </a:rPr>
              <a:t>информацию</a:t>
            </a:r>
            <a:endParaRPr lang="ru-RU" sz="2000" dirty="0">
              <a:latin typeface="TT Hoves"/>
            </a:endParaRPr>
          </a:p>
        </p:txBody>
      </p:sp>
      <p:sp>
        <p:nvSpPr>
          <p:cNvPr id="4" name="Заголовок 3"/>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Механизм работы</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Tree>
    <p:extLst>
      <p:ext uri="{BB962C8B-B14F-4D97-AF65-F5344CB8AC3E}">
        <p14:creationId xmlns:p14="http://schemas.microsoft.com/office/powerpoint/2010/main" val="830686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640266" y="1395783"/>
            <a:ext cx="9220583" cy="1724480"/>
          </a:xfrm>
        </p:spPr>
        <p:txBody>
          <a:bodyPr/>
          <a:lstStyle/>
          <a:p>
            <a:r>
              <a:rPr lang="ru-RU" b="1" dirty="0" smtClean="0">
                <a:effectLst>
                  <a:outerShdw blurRad="38100" dist="38100" dir="2700000" algn="tl">
                    <a:srgbClr val="000000">
                      <a:alpha val="43137"/>
                    </a:srgbClr>
                  </a:outerShdw>
                </a:effectLst>
                <a:latin typeface="TT Hoves DemiBold" panose="02000503030000020004" pitchFamily="2" charset="-52"/>
              </a:rPr>
              <a:t>Протокол </a:t>
            </a:r>
            <a:r>
              <a:rPr lang="en-US" b="1" dirty="0" smtClean="0">
                <a:effectLst>
                  <a:outerShdw blurRad="38100" dist="38100" dir="2700000" algn="tl">
                    <a:srgbClr val="000000">
                      <a:alpha val="43137"/>
                    </a:srgbClr>
                  </a:outerShdw>
                </a:effectLst>
                <a:latin typeface="TT Hoves DemiBold" panose="02000503030000020004" pitchFamily="2" charset="-52"/>
              </a:rPr>
              <a:t>SMB</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44</a:t>
            </a:fld>
            <a:endParaRPr lang="ru-RU"/>
          </a:p>
        </p:txBody>
      </p:sp>
    </p:spTree>
    <p:extLst>
      <p:ext uri="{BB962C8B-B14F-4D97-AF65-F5344CB8AC3E}">
        <p14:creationId xmlns:p14="http://schemas.microsoft.com/office/powerpoint/2010/main" val="10218613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5539974" y="1071840"/>
            <a:ext cx="5300746"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Протокол </a:t>
            </a:r>
            <a:r>
              <a:rPr lang="en-US" sz="4000" b="1" dirty="0" smtClean="0">
                <a:effectLst>
                  <a:outerShdw blurRad="38100" dist="38100" dir="2700000" algn="tl">
                    <a:srgbClr val="000000">
                      <a:alpha val="43137"/>
                    </a:srgbClr>
                  </a:outerShdw>
                </a:effectLst>
                <a:latin typeface="TT Hoves DemiBold"/>
              </a:rPr>
              <a:t>SMB</a:t>
            </a:r>
            <a:endParaRPr lang="ru-RU" sz="4000" b="1" dirty="0">
              <a:effectLst>
                <a:outerShdw blurRad="38100" dist="38100" dir="2700000" algn="tl">
                  <a:srgbClr val="000000">
                    <a:alpha val="43137"/>
                  </a:srgbClr>
                </a:outerShdw>
              </a:effectLst>
              <a:latin typeface="TT Hoves DemiBold"/>
            </a:endParaRPr>
          </a:p>
        </p:txBody>
      </p:sp>
      <p:sp>
        <p:nvSpPr>
          <p:cNvPr id="6" name="Текст 5"/>
          <p:cNvSpPr>
            <a:spLocks noGrp="1"/>
          </p:cNvSpPr>
          <p:nvPr>
            <p:ph type="body" sz="half" idx="18"/>
          </p:nvPr>
        </p:nvSpPr>
        <p:spPr>
          <a:xfrm>
            <a:off x="5455925" y="2407534"/>
            <a:ext cx="5447428" cy="3716056"/>
          </a:xfrm>
        </p:spPr>
        <p:txBody>
          <a:bodyPr>
            <a:normAutofit/>
          </a:bodyPr>
          <a:lstStyle/>
          <a:p>
            <a:pPr algn="just"/>
            <a:r>
              <a:rPr lang="ru-RU" sz="2000" b="1" dirty="0">
                <a:latin typeface="TT Hoves"/>
              </a:rPr>
              <a:t>SMB</a:t>
            </a:r>
            <a:r>
              <a:rPr lang="ru-RU" sz="2000" dirty="0">
                <a:latin typeface="TT Hoves"/>
              </a:rPr>
              <a:t> </a:t>
            </a:r>
            <a:r>
              <a:rPr lang="ru-RU" sz="2000" dirty="0" smtClean="0">
                <a:latin typeface="TT Hoves"/>
              </a:rPr>
              <a:t>—</a:t>
            </a:r>
            <a:r>
              <a:rPr lang="ru-RU" sz="2000" dirty="0">
                <a:latin typeface="TT Hoves"/>
              </a:rPr>
              <a:t> сетевой протокол прикладного уровня для удалённого </a:t>
            </a:r>
            <a:r>
              <a:rPr lang="ru-RU" sz="2000" dirty="0" smtClean="0">
                <a:latin typeface="TT Hoves"/>
              </a:rPr>
              <a:t>доступа</a:t>
            </a:r>
            <a:r>
              <a:rPr lang="en-US" sz="2000" dirty="0" smtClean="0">
                <a:latin typeface="TT Hoves"/>
              </a:rPr>
              <a:t> </a:t>
            </a:r>
            <a:r>
              <a:rPr lang="ru-RU" sz="2000" dirty="0" smtClean="0">
                <a:latin typeface="TT Hoves"/>
              </a:rPr>
              <a:t>к</a:t>
            </a:r>
            <a:r>
              <a:rPr lang="en-US" sz="2000" dirty="0">
                <a:latin typeface="TT Hoves"/>
              </a:rPr>
              <a:t> </a:t>
            </a:r>
            <a:r>
              <a:rPr lang="ru-RU" sz="2000" dirty="0" smtClean="0">
                <a:latin typeface="TT Hoves"/>
              </a:rPr>
              <a:t>файлам</a:t>
            </a:r>
            <a:r>
              <a:rPr lang="en-US" sz="2000" dirty="0">
                <a:latin typeface="TT Hoves"/>
              </a:rPr>
              <a:t>,</a:t>
            </a:r>
            <a:r>
              <a:rPr lang="en-US" sz="2000" dirty="0" smtClean="0">
                <a:latin typeface="TT Hoves"/>
              </a:rPr>
              <a:t> </a:t>
            </a:r>
            <a:r>
              <a:rPr lang="ru-RU" sz="2000" dirty="0" smtClean="0">
                <a:latin typeface="TT Hoves"/>
              </a:rPr>
              <a:t>принтерам</a:t>
            </a:r>
            <a:r>
              <a:rPr lang="ru-RU" sz="2000" dirty="0">
                <a:latin typeface="TT Hoves"/>
              </a:rPr>
              <a:t> и другим сетевым ресурсам, а также для </a:t>
            </a:r>
            <a:r>
              <a:rPr lang="ru-RU" sz="2000" dirty="0" err="1" smtClean="0">
                <a:latin typeface="TT Hoves"/>
              </a:rPr>
              <a:t>межпроцессного</a:t>
            </a:r>
            <a:r>
              <a:rPr lang="en-US" sz="2000" dirty="0">
                <a:latin typeface="TT Hoves"/>
              </a:rPr>
              <a:t> </a:t>
            </a:r>
            <a:r>
              <a:rPr lang="ru-RU" sz="2000" dirty="0" smtClean="0">
                <a:latin typeface="TT Hoves"/>
              </a:rPr>
              <a:t>взаимодействия</a:t>
            </a:r>
            <a:endParaRPr lang="en-US" sz="2000" dirty="0" smtClean="0">
              <a:latin typeface="TT Hoves"/>
            </a:endParaRPr>
          </a:p>
          <a:p>
            <a:pPr algn="just"/>
            <a:r>
              <a:rPr lang="ru-RU" sz="2000" dirty="0" smtClean="0">
                <a:latin typeface="TT Hoves"/>
              </a:rPr>
              <a:t>С </a:t>
            </a:r>
            <a:r>
              <a:rPr lang="ru-RU" sz="2000" dirty="0">
                <a:latin typeface="TT Hoves"/>
              </a:rPr>
              <a:t>выходом </a:t>
            </a:r>
            <a:r>
              <a:rPr lang="ru-RU" sz="2000" dirty="0" err="1">
                <a:latin typeface="TT Hoves"/>
              </a:rPr>
              <a:t>Windows</a:t>
            </a:r>
            <a:r>
              <a:rPr lang="ru-RU" sz="2000" dirty="0">
                <a:latin typeface="TT Hoves"/>
              </a:rPr>
              <a:t> 2000 стал </a:t>
            </a:r>
            <a:r>
              <a:rPr lang="ru-RU" sz="2000" dirty="0" smtClean="0">
                <a:latin typeface="TT Hoves"/>
              </a:rPr>
              <a:t>работать, </a:t>
            </a:r>
            <a:r>
              <a:rPr lang="ru-RU" sz="2000" dirty="0">
                <a:latin typeface="TT Hoves"/>
              </a:rPr>
              <a:t>используя порт TCP </a:t>
            </a:r>
            <a:r>
              <a:rPr lang="ru-RU" sz="2000" dirty="0" smtClean="0">
                <a:latin typeface="TT Hoves"/>
              </a:rPr>
              <a:t>445</a:t>
            </a:r>
            <a:endParaRPr lang="en-US" sz="2000" dirty="0" smtClean="0"/>
          </a:p>
        </p:txBody>
      </p:sp>
      <p:sp>
        <p:nvSpPr>
          <p:cNvPr id="7" name="Номер слайда 6"/>
          <p:cNvSpPr>
            <a:spLocks noGrp="1"/>
          </p:cNvSpPr>
          <p:nvPr>
            <p:ph type="sldNum" sz="quarter" idx="12"/>
          </p:nvPr>
        </p:nvSpPr>
        <p:spPr/>
        <p:txBody>
          <a:bodyPr/>
          <a:lstStyle/>
          <a:p>
            <a:fld id="{3B5CA0C3-2E3F-4C16-8F43-1643E3AA67E7}" type="slidenum">
              <a:rPr lang="ru-RU" smtClean="0"/>
              <a:pPr/>
              <a:t>45</a:t>
            </a:fld>
            <a:endParaRPr lang="ru-RU"/>
          </a:p>
        </p:txBody>
      </p:sp>
    </p:spTree>
    <p:extLst>
      <p:ext uri="{BB962C8B-B14F-4D97-AF65-F5344CB8AC3E}">
        <p14:creationId xmlns:p14="http://schemas.microsoft.com/office/powerpoint/2010/main" val="7572157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46</a:t>
            </a:fld>
            <a:endParaRPr lang="ru-RU"/>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2660057" y="701726"/>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Формат заголовка </a:t>
            </a:r>
            <a:r>
              <a:rPr lang="en-US" sz="4000" b="1" dirty="0" smtClean="0">
                <a:effectLst>
                  <a:outerShdw blurRad="38100" dist="38100" dir="2700000" algn="tl">
                    <a:srgbClr val="000000">
                      <a:alpha val="43137"/>
                    </a:srgbClr>
                  </a:outerShdw>
                </a:effectLst>
                <a:latin typeface="TT Hoves DemiBold"/>
              </a:rPr>
              <a:t>SMB</a:t>
            </a:r>
            <a:endParaRPr lang="ru-RU" sz="4000" b="1" dirty="0">
              <a:effectLst>
                <a:outerShdw blurRad="38100" dist="38100" dir="2700000" algn="tl">
                  <a:srgbClr val="000000">
                    <a:alpha val="43137"/>
                  </a:srgbClr>
                </a:outerShdw>
              </a:effectLst>
              <a:latin typeface="TT Hoves DemiBold"/>
            </a:endParaRPr>
          </a:p>
        </p:txBody>
      </p:sp>
      <p:graphicFrame>
        <p:nvGraphicFramePr>
          <p:cNvPr id="5" name="Таблица 4"/>
          <p:cNvGraphicFramePr>
            <a:graphicFrameLocks noGrp="1"/>
          </p:cNvGraphicFramePr>
          <p:nvPr>
            <p:extLst>
              <p:ext uri="{D42A27DB-BD31-4B8C-83A1-F6EECF244321}">
                <p14:modId xmlns:p14="http://schemas.microsoft.com/office/powerpoint/2010/main" val="2151431574"/>
              </p:ext>
            </p:extLst>
          </p:nvPr>
        </p:nvGraphicFramePr>
        <p:xfrm>
          <a:off x="1299180" y="1545915"/>
          <a:ext cx="9937780" cy="4450080"/>
        </p:xfrm>
        <a:graphic>
          <a:graphicData uri="http://schemas.openxmlformats.org/drawingml/2006/table">
            <a:tbl>
              <a:tblPr firstRow="1" bandRow="1">
                <a:tableStyleId>{6E25E649-3F16-4E02-A733-19D2CDBF48F0}</a:tableStyleId>
              </a:tblPr>
              <a:tblGrid>
                <a:gridCol w="879893"/>
                <a:gridCol w="2001329"/>
                <a:gridCol w="7056558"/>
              </a:tblGrid>
              <a:tr h="370840">
                <a:tc>
                  <a:txBody>
                    <a:bodyPr/>
                    <a:lstStyle/>
                    <a:p>
                      <a:pPr algn="ctr"/>
                      <a:r>
                        <a:rPr lang="ru-RU" dirty="0" smtClean="0">
                          <a:latin typeface="TT Hoves"/>
                        </a:rPr>
                        <a:t>Поле</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smtClean="0">
                          <a:latin typeface="TT Hoves"/>
                        </a:rPr>
                        <a:t>Размер (байты)</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smtClean="0">
                          <a:latin typeface="TT Hoves"/>
                        </a:rPr>
                        <a:t>Описание</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0xFF</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ru-RU" dirty="0" smtClean="0">
                          <a:latin typeface="TT Hoves"/>
                        </a:rPr>
                        <a:t>Идентификатор</a:t>
                      </a:r>
                      <a:r>
                        <a:rPr lang="ru-RU" baseline="0" dirty="0" smtClean="0">
                          <a:latin typeface="TT Hoves"/>
                        </a:rPr>
                        <a:t> протокола</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COM</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latin typeface="TT Hoves"/>
                        </a:rPr>
                        <a:t>Код команды, от 0х00 до </a:t>
                      </a:r>
                      <a:r>
                        <a:rPr lang="en-US" dirty="0" smtClean="0">
                          <a:latin typeface="TT Hoves"/>
                        </a:rPr>
                        <a:t>0xFF</a:t>
                      </a:r>
                      <a:endParaRPr lang="ru-RU" dirty="0" smtClean="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RCLS</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ru-RU" dirty="0" smtClean="0">
                          <a:latin typeface="TT Hoves"/>
                        </a:rPr>
                        <a:t>Класс ошибки</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REH</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ru-RU" dirty="0" smtClean="0">
                          <a:latin typeface="TT Hoves"/>
                        </a:rPr>
                        <a:t>Зарезервирован</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ERR</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2</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ru-RU" dirty="0" smtClean="0">
                          <a:latin typeface="TT Hoves"/>
                        </a:rPr>
                        <a:t>Код ошибки</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REB</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ru-RU" dirty="0" smtClean="0">
                          <a:latin typeface="TT Hoves"/>
                        </a:rPr>
                        <a:t>Зарезервирован</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RES</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14</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latin typeface="TT Hoves"/>
                        </a:rPr>
                        <a:t>Зарезервирован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TID</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2</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latin typeface="TT Hoves"/>
                        </a:rPr>
                        <a:t>ID</a:t>
                      </a:r>
                      <a:r>
                        <a:rPr lang="ru-RU" dirty="0" smtClean="0">
                          <a:latin typeface="TT Hoves"/>
                        </a:rPr>
                        <a:t> соединения с сетевым ресурсом</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PID</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2</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latin typeface="TT Hoves"/>
                        </a:rPr>
                        <a:t>ID </a:t>
                      </a:r>
                      <a:r>
                        <a:rPr lang="ru-RU" dirty="0" smtClean="0">
                          <a:latin typeface="TT Hoves"/>
                        </a:rPr>
                        <a:t>клиентского</a:t>
                      </a:r>
                      <a:r>
                        <a:rPr lang="ru-RU" baseline="0" dirty="0" smtClean="0">
                          <a:latin typeface="TT Hoves"/>
                        </a:rPr>
                        <a:t> процесса фактического соединения</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UID</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2</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smtClean="0">
                          <a:latin typeface="TT Hoves"/>
                        </a:rPr>
                        <a:t>ID </a:t>
                      </a:r>
                      <a:r>
                        <a:rPr lang="ru-RU" dirty="0" smtClean="0">
                          <a:latin typeface="TT Hoves"/>
                        </a:rPr>
                        <a:t>пользователя</a:t>
                      </a:r>
                      <a:r>
                        <a:rPr lang="ru-RU" baseline="0" dirty="0" smtClean="0">
                          <a:latin typeface="TT Hoves"/>
                        </a:rPr>
                        <a:t> для проверки прав доступа </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dirty="0" smtClean="0">
                          <a:latin typeface="TT Hoves"/>
                        </a:rPr>
                        <a:t>MID</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smtClean="0">
                          <a:latin typeface="TT Hoves"/>
                        </a:rPr>
                        <a:t>2</a:t>
                      </a:r>
                      <a:endParaRPr lang="ru-RU"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T Hoves"/>
                        </a:rPr>
                        <a:t>ID </a:t>
                      </a:r>
                      <a:r>
                        <a:rPr lang="ru-RU" dirty="0" smtClean="0">
                          <a:latin typeface="TT Hoves"/>
                        </a:rPr>
                        <a:t>группы пользователя</a:t>
                      </a:r>
                      <a:r>
                        <a:rPr lang="ru-RU" baseline="0" dirty="0" smtClean="0">
                          <a:latin typeface="TT Hoves"/>
                        </a:rPr>
                        <a:t> для проверки прав доступа группы</a:t>
                      </a:r>
                      <a:endParaRPr lang="ru-RU" dirty="0" smtClean="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760596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1"/>
          <p:cNvSpPr>
            <a:spLocks noGrp="1"/>
          </p:cNvSpPr>
          <p:nvPr>
            <p:ph type="body" sz="half" idx="2"/>
          </p:nvPr>
        </p:nvSpPr>
        <p:spPr>
          <a:xfrm>
            <a:off x="5670602" y="2593421"/>
            <a:ext cx="3658593" cy="2575857"/>
          </a:xfrm>
        </p:spPr>
        <p:txBody>
          <a:bodyPr>
            <a:noAutofit/>
          </a:bodyPr>
          <a:lstStyle/>
          <a:p>
            <a:pPr marL="342900" indent="-342900">
              <a:lnSpc>
                <a:spcPct val="150000"/>
              </a:lnSpc>
              <a:buSzPct val="125000"/>
              <a:buFont typeface="Wingdings" panose="05000000000000000000" pitchFamily="2" charset="2"/>
              <a:buChar char="v"/>
            </a:pPr>
            <a:r>
              <a:rPr lang="ru-RU" sz="2000" dirty="0" smtClean="0">
                <a:latin typeface="TT Hoves"/>
              </a:rPr>
              <a:t> Управление сессиями</a:t>
            </a:r>
          </a:p>
          <a:p>
            <a:pPr marL="342900" indent="-342900">
              <a:lnSpc>
                <a:spcPct val="150000"/>
              </a:lnSpc>
              <a:buSzPct val="125000"/>
              <a:buFont typeface="Wingdings" panose="05000000000000000000" pitchFamily="2" charset="2"/>
              <a:buChar char="v"/>
            </a:pPr>
            <a:r>
              <a:rPr lang="ru-RU" sz="2000" dirty="0" smtClean="0">
                <a:latin typeface="TT Hoves"/>
              </a:rPr>
              <a:t> Файловый доступ</a:t>
            </a:r>
          </a:p>
          <a:p>
            <a:pPr marL="342900" indent="-342900">
              <a:lnSpc>
                <a:spcPct val="150000"/>
              </a:lnSpc>
              <a:buSzPct val="125000"/>
              <a:buFont typeface="Wingdings" panose="05000000000000000000" pitchFamily="2" charset="2"/>
              <a:buChar char="v"/>
            </a:pPr>
            <a:r>
              <a:rPr lang="ru-RU" sz="2000" dirty="0" smtClean="0">
                <a:latin typeface="TT Hoves"/>
              </a:rPr>
              <a:t> Сервис печати</a:t>
            </a:r>
          </a:p>
          <a:p>
            <a:pPr marL="342900" indent="-342900">
              <a:lnSpc>
                <a:spcPct val="150000"/>
              </a:lnSpc>
              <a:buSzPct val="125000"/>
              <a:buFont typeface="Wingdings" panose="05000000000000000000" pitchFamily="2" charset="2"/>
              <a:buChar char="v"/>
            </a:pPr>
            <a:r>
              <a:rPr lang="ru-RU" sz="2000" dirty="0" smtClean="0">
                <a:latin typeface="TT Hoves"/>
              </a:rPr>
              <a:t> Сервис сообщений</a:t>
            </a:r>
          </a:p>
        </p:txBody>
      </p:sp>
      <p:sp>
        <p:nvSpPr>
          <p:cNvPr id="11" name="Текст 2"/>
          <p:cNvSpPr>
            <a:spLocks noGrp="1"/>
          </p:cNvSpPr>
          <p:nvPr>
            <p:ph type="body" sz="quarter" idx="15"/>
          </p:nvPr>
        </p:nvSpPr>
        <p:spPr>
          <a:xfrm>
            <a:off x="356685" y="334530"/>
            <a:ext cx="9447715" cy="365125"/>
          </a:xfrm>
        </p:spPr>
        <p:txBody>
          <a:bodyPr/>
          <a:lstStyle/>
          <a:p>
            <a:r>
              <a:rPr lang="ru-RU" dirty="0" smtClean="0">
                <a:latin typeface="TT Hoves"/>
              </a:rPr>
              <a:t>Протоколы верхних уровней</a:t>
            </a:r>
            <a:endParaRPr lang="ru-RU" dirty="0">
              <a:latin typeface="TT Hoves"/>
            </a:endParaRPr>
          </a:p>
        </p:txBody>
      </p:sp>
      <p:sp>
        <p:nvSpPr>
          <p:cNvPr id="12" name="Заголовок 3"/>
          <p:cNvSpPr txBox="1">
            <a:spLocks/>
          </p:cNvSpPr>
          <p:nvPr/>
        </p:nvSpPr>
        <p:spPr>
          <a:xfrm>
            <a:off x="5468725" y="1067234"/>
            <a:ext cx="4080389" cy="1097927"/>
          </a:xfrm>
          <a:prstGeom prst="rect">
            <a:avLst/>
          </a:prstGeom>
        </p:spPr>
        <p:txBody>
          <a:bodyPr vert="horz" lIns="91440" tIns="45720" rIns="91440" bIns="45720" rtlCol="0" anchor="t">
            <a:normAutofit/>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r>
              <a:rPr lang="ru-RU" sz="4000" b="1" dirty="0" smtClean="0">
                <a:effectLst>
                  <a:outerShdw blurRad="38100" dist="38100" dir="2700000" algn="tl">
                    <a:srgbClr val="000000">
                      <a:alpha val="43137"/>
                    </a:srgbClr>
                  </a:outerShdw>
                </a:effectLst>
                <a:latin typeface="TT Hoves DemiBold"/>
              </a:rPr>
              <a:t>Сервисы </a:t>
            </a:r>
            <a:r>
              <a:rPr lang="en-US" sz="4000" b="1" dirty="0" smtClean="0">
                <a:effectLst>
                  <a:outerShdw blurRad="38100" dist="38100" dir="2700000" algn="tl">
                    <a:srgbClr val="000000">
                      <a:alpha val="43137"/>
                    </a:srgbClr>
                  </a:outerShdw>
                </a:effectLst>
                <a:latin typeface="TT Hoves DemiBold"/>
              </a:rPr>
              <a:t>SMB</a:t>
            </a:r>
            <a:endParaRPr lang="ru-RU" sz="4000" b="1" dirty="0">
              <a:effectLst>
                <a:outerShdw blurRad="38100" dist="38100" dir="2700000" algn="tl">
                  <a:srgbClr val="000000">
                    <a:alpha val="43137"/>
                  </a:srgbClr>
                </a:outerShdw>
              </a:effectLst>
              <a:latin typeface="TT Hoves DemiBold"/>
            </a:endParaRPr>
          </a:p>
        </p:txBody>
      </p:sp>
      <p:sp>
        <p:nvSpPr>
          <p:cNvPr id="13"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47</a:t>
            </a:fld>
            <a:endParaRPr lang="ru-RU"/>
          </a:p>
        </p:txBody>
      </p:sp>
    </p:spTree>
    <p:extLst>
      <p:ext uri="{BB962C8B-B14F-4D97-AF65-F5344CB8AC3E}">
        <p14:creationId xmlns:p14="http://schemas.microsoft.com/office/powerpoint/2010/main" val="640832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1"/>
          <p:cNvSpPr>
            <a:spLocks noGrp="1"/>
          </p:cNvSpPr>
          <p:nvPr>
            <p:ph type="body" sz="half" idx="2"/>
          </p:nvPr>
        </p:nvSpPr>
        <p:spPr>
          <a:xfrm>
            <a:off x="2548139" y="2001030"/>
            <a:ext cx="7197745" cy="4008968"/>
          </a:xfrm>
        </p:spPr>
        <p:txBody>
          <a:bodyPr>
            <a:noAutofit/>
          </a:bodyPr>
          <a:lstStyle/>
          <a:p>
            <a:pPr marL="342900" indent="-342900" fontAlgn="base">
              <a:buFont typeface="Wingdings" panose="05000000000000000000" pitchFamily="2" charset="2"/>
              <a:buChar char="v"/>
            </a:pPr>
            <a:r>
              <a:rPr lang="ru-RU" sz="2000" dirty="0" smtClean="0">
                <a:latin typeface="TT Hoves"/>
              </a:rPr>
              <a:t> Поиск </a:t>
            </a:r>
            <a:r>
              <a:rPr lang="ru-RU" sz="2000" dirty="0">
                <a:latin typeface="TT Hoves"/>
              </a:rPr>
              <a:t>директорий</a:t>
            </a:r>
          </a:p>
          <a:p>
            <a:pPr marL="342900" indent="-342900" fontAlgn="base">
              <a:buFont typeface="Wingdings" panose="05000000000000000000" pitchFamily="2" charset="2"/>
              <a:buChar char="v"/>
            </a:pPr>
            <a:r>
              <a:rPr lang="ru-RU" sz="2000" dirty="0" smtClean="0">
                <a:latin typeface="TT Hoves"/>
              </a:rPr>
              <a:t> Чтение </a:t>
            </a:r>
            <a:r>
              <a:rPr lang="ru-RU" sz="2000" dirty="0">
                <a:latin typeface="TT Hoves"/>
              </a:rPr>
              <a:t>и запись файлов</a:t>
            </a:r>
          </a:p>
          <a:p>
            <a:pPr marL="342900" indent="-342900" fontAlgn="base">
              <a:buFont typeface="Wingdings" panose="05000000000000000000" pitchFamily="2" charset="2"/>
              <a:buChar char="v"/>
            </a:pPr>
            <a:r>
              <a:rPr lang="ru-RU" sz="2000" dirty="0" smtClean="0">
                <a:latin typeface="TT Hoves"/>
              </a:rPr>
              <a:t> Блокировка </a:t>
            </a:r>
            <a:r>
              <a:rPr lang="ru-RU" sz="2000" dirty="0">
                <a:latin typeface="TT Hoves"/>
              </a:rPr>
              <a:t>и разблокировка файлов</a:t>
            </a:r>
          </a:p>
          <a:p>
            <a:pPr marL="342900" indent="-342900" fontAlgn="base">
              <a:buFont typeface="Wingdings" panose="05000000000000000000" pitchFamily="2" charset="2"/>
              <a:buChar char="v"/>
            </a:pPr>
            <a:r>
              <a:rPr lang="ru-RU" sz="2000" dirty="0">
                <a:latin typeface="TT Hoves"/>
              </a:rPr>
              <a:t> </a:t>
            </a:r>
            <a:r>
              <a:rPr lang="ru-RU" sz="2000" dirty="0" smtClean="0">
                <a:latin typeface="TT Hoves"/>
              </a:rPr>
              <a:t>Создание </a:t>
            </a:r>
            <a:r>
              <a:rPr lang="ru-RU" sz="2000" dirty="0">
                <a:latin typeface="TT Hoves"/>
              </a:rPr>
              <a:t>и удаление файлов и директорий</a:t>
            </a:r>
          </a:p>
          <a:p>
            <a:pPr marL="342900" indent="-342900" fontAlgn="base">
              <a:buFont typeface="Wingdings" panose="05000000000000000000" pitchFamily="2" charset="2"/>
              <a:buChar char="v"/>
            </a:pPr>
            <a:r>
              <a:rPr lang="ru-RU" sz="2000" dirty="0" smtClean="0">
                <a:latin typeface="TT Hoves"/>
              </a:rPr>
              <a:t> Получение </a:t>
            </a:r>
            <a:r>
              <a:rPr lang="ru-RU" sz="2000" dirty="0">
                <a:latin typeface="TT Hoves"/>
              </a:rPr>
              <a:t>и установление атрибутов файла</a:t>
            </a:r>
          </a:p>
          <a:p>
            <a:pPr marL="342900" indent="-342900" fontAlgn="base">
              <a:buFont typeface="Wingdings" panose="05000000000000000000" pitchFamily="2" charset="2"/>
              <a:buChar char="v"/>
            </a:pPr>
            <a:r>
              <a:rPr lang="ru-RU" sz="2000" dirty="0" smtClean="0">
                <a:latin typeface="TT Hoves"/>
              </a:rPr>
              <a:t> Открытие </a:t>
            </a:r>
            <a:r>
              <a:rPr lang="ru-RU" sz="2000" dirty="0">
                <a:latin typeface="TT Hoves"/>
              </a:rPr>
              <a:t>и закрытие файлов и принтерных файлов</a:t>
            </a:r>
          </a:p>
          <a:p>
            <a:pPr marL="342900" indent="-342900" fontAlgn="base">
              <a:buFont typeface="Wingdings" panose="05000000000000000000" pitchFamily="2" charset="2"/>
              <a:buChar char="v"/>
            </a:pPr>
            <a:r>
              <a:rPr lang="ru-RU" sz="2000" dirty="0" smtClean="0">
                <a:latin typeface="TT Hoves"/>
              </a:rPr>
              <a:t> Присоединение к файловым и принтерным ресурсам</a:t>
            </a:r>
          </a:p>
        </p:txBody>
      </p:sp>
      <p:sp>
        <p:nvSpPr>
          <p:cNvPr id="8" name="Текст 2"/>
          <p:cNvSpPr>
            <a:spLocks noGrp="1"/>
          </p:cNvSpPr>
          <p:nvPr>
            <p:ph type="body" sz="quarter" idx="15"/>
          </p:nvPr>
        </p:nvSpPr>
        <p:spPr>
          <a:xfrm>
            <a:off x="356685" y="334530"/>
            <a:ext cx="9447715" cy="365125"/>
          </a:xfrm>
        </p:spPr>
        <p:txBody>
          <a:bodyPr/>
          <a:lstStyle/>
          <a:p>
            <a:r>
              <a:rPr lang="ru-RU" dirty="0" smtClean="0">
                <a:latin typeface="TT Hoves"/>
              </a:rPr>
              <a:t>Протоколы верхних уровней</a:t>
            </a:r>
            <a:endParaRPr lang="ru-RU" dirty="0">
              <a:latin typeface="TT Hoves"/>
            </a:endParaRPr>
          </a:p>
        </p:txBody>
      </p:sp>
      <p:sp>
        <p:nvSpPr>
          <p:cNvPr id="9" name="Заголовок 3"/>
          <p:cNvSpPr txBox="1">
            <a:spLocks/>
          </p:cNvSpPr>
          <p:nvPr/>
        </p:nvSpPr>
        <p:spPr>
          <a:xfrm>
            <a:off x="2985052" y="1071840"/>
            <a:ext cx="6878284" cy="1097927"/>
          </a:xfrm>
          <a:prstGeom prst="rect">
            <a:avLst/>
          </a:prstGeom>
        </p:spPr>
        <p:txBody>
          <a:bodyPr vert="horz" lIns="91440" tIns="45720" rIns="91440" bIns="45720" rtlCol="0" anchor="t">
            <a:normAutofit/>
          </a:bodyPr>
          <a:lstStyle>
            <a:lvl1pPr algn="l" defTabSz="914400" rtl="0" eaLnBrk="1" latinLnBrk="0" hangingPunct="1">
              <a:lnSpc>
                <a:spcPts val="4800"/>
              </a:lnSpc>
              <a:spcBef>
                <a:spcPct val="0"/>
              </a:spcBef>
              <a:buNone/>
              <a:defRPr sz="4400" b="0" kern="1200">
                <a:solidFill>
                  <a:schemeClr val="tx1"/>
                </a:solidFill>
                <a:latin typeface="+mj-lt"/>
                <a:ea typeface="+mj-ea"/>
                <a:cs typeface="+mj-cs"/>
              </a:defRPr>
            </a:lvl1pPr>
          </a:lstStyle>
          <a:p>
            <a:r>
              <a:rPr lang="ru-RU" sz="4000" b="1" dirty="0" smtClean="0">
                <a:effectLst>
                  <a:outerShdw blurRad="38100" dist="38100" dir="2700000" algn="tl">
                    <a:srgbClr val="000000">
                      <a:alpha val="43137"/>
                    </a:srgbClr>
                  </a:outerShdw>
                </a:effectLst>
                <a:latin typeface="TT Hoves DemiBold"/>
              </a:rPr>
              <a:t>Основные операции</a:t>
            </a:r>
            <a:endParaRPr lang="ru-RU" sz="4000" b="1" dirty="0">
              <a:effectLst>
                <a:outerShdw blurRad="38100" dist="38100" dir="2700000" algn="tl">
                  <a:srgbClr val="000000">
                    <a:alpha val="43137"/>
                  </a:srgbClr>
                </a:outerShdw>
              </a:effectLst>
              <a:latin typeface="TT Hoves DemiBold"/>
            </a:endParaRPr>
          </a:p>
        </p:txBody>
      </p:sp>
      <p:sp>
        <p:nvSpPr>
          <p:cNvPr id="10"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48</a:t>
            </a:fld>
            <a:endParaRPr lang="ru-RU"/>
          </a:p>
        </p:txBody>
      </p:sp>
    </p:spTree>
    <p:extLst>
      <p:ext uri="{BB962C8B-B14F-4D97-AF65-F5344CB8AC3E}">
        <p14:creationId xmlns:p14="http://schemas.microsoft.com/office/powerpoint/2010/main" val="13360858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172891" y="2169763"/>
            <a:ext cx="5568415" cy="4008968"/>
          </a:xfrm>
        </p:spPr>
        <p:txBody>
          <a:bodyPr>
            <a:noAutofit/>
          </a:bodyPr>
          <a:lstStyle/>
          <a:p>
            <a:pPr algn="just"/>
            <a:r>
              <a:rPr lang="ru-RU" sz="2000" dirty="0" smtClean="0">
                <a:latin typeface="TT Hoves"/>
              </a:rPr>
              <a:t>Подпись </a:t>
            </a:r>
            <a:r>
              <a:rPr lang="en-US" sz="2000" dirty="0" smtClean="0"/>
              <a:t>SMB </a:t>
            </a:r>
            <a:r>
              <a:rPr lang="ru-RU" sz="2000" dirty="0" smtClean="0">
                <a:latin typeface="TT Hoves"/>
              </a:rPr>
              <a:t>трафика – специальный механизм, обеспечивающий безопасность протокола </a:t>
            </a:r>
            <a:r>
              <a:rPr lang="en-US" sz="2000" dirty="0" smtClean="0"/>
              <a:t>SMB</a:t>
            </a:r>
            <a:r>
              <a:rPr lang="ru-RU" sz="2000" dirty="0" smtClean="0"/>
              <a:t>. </a:t>
            </a:r>
            <a:r>
              <a:rPr lang="ru-RU" sz="2000" dirty="0" smtClean="0">
                <a:latin typeface="TT Hoves"/>
              </a:rPr>
              <a:t>Предназначен для защиты от </a:t>
            </a:r>
            <a:r>
              <a:rPr lang="en-US" sz="2000" dirty="0" smtClean="0"/>
              <a:t>MITM </a:t>
            </a:r>
            <a:r>
              <a:rPr lang="ru-RU" sz="2000" dirty="0" smtClean="0">
                <a:latin typeface="TT Hoves"/>
              </a:rPr>
              <a:t>атак</a:t>
            </a:r>
          </a:p>
          <a:p>
            <a:pPr algn="just"/>
            <a:r>
              <a:rPr lang="en-US" sz="2000" dirty="0" smtClean="0"/>
              <a:t>SMB Signing </a:t>
            </a:r>
            <a:r>
              <a:rPr lang="ru-RU" sz="2000" dirty="0" smtClean="0">
                <a:latin typeface="TT Hoves"/>
              </a:rPr>
              <a:t>предоставляет два улучшения:</a:t>
            </a:r>
          </a:p>
          <a:p>
            <a:pPr marL="342900" indent="-342900" algn="just">
              <a:buSzPct val="125000"/>
              <a:buFont typeface="Wingdings" panose="05000000000000000000" pitchFamily="2" charset="2"/>
              <a:buChar char="v"/>
            </a:pPr>
            <a:r>
              <a:rPr lang="ru-RU" sz="2000" dirty="0" smtClean="0">
                <a:latin typeface="TT Hoves"/>
              </a:rPr>
              <a:t> Взаимную аутентификацию</a:t>
            </a:r>
          </a:p>
          <a:p>
            <a:pPr marL="342900" indent="-342900" algn="just">
              <a:buSzPct val="125000"/>
              <a:buFont typeface="Wingdings" panose="05000000000000000000" pitchFamily="2" charset="2"/>
              <a:buChar char="v"/>
            </a:pPr>
            <a:r>
              <a:rPr lang="ru-RU" sz="2000" dirty="0" smtClean="0">
                <a:latin typeface="TT Hoves"/>
              </a:rPr>
              <a:t> Аутентификацию сообщений</a:t>
            </a:r>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p:txBody>
          <a:bodyPr>
            <a:normAutofit/>
          </a:bodyPr>
          <a:lstStyle/>
          <a:p>
            <a:r>
              <a:rPr lang="en-US" sz="4000" b="1" dirty="0" smtClean="0">
                <a:effectLst>
                  <a:outerShdw blurRad="38100" dist="38100" dir="2700000" algn="tl">
                    <a:srgbClr val="000000">
                      <a:alpha val="43137"/>
                    </a:srgbClr>
                  </a:outerShdw>
                </a:effectLst>
                <a:latin typeface="TT Hoves DemiBold"/>
              </a:rPr>
              <a:t>SMB Signing</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49</a:t>
            </a:fld>
            <a:endParaRPr lang="ru-RU"/>
          </a:p>
        </p:txBody>
      </p:sp>
    </p:spTree>
    <p:extLst>
      <p:ext uri="{BB962C8B-B14F-4D97-AF65-F5344CB8AC3E}">
        <p14:creationId xmlns:p14="http://schemas.microsoft.com/office/powerpoint/2010/main" val="15709928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5</a:t>
            </a:fld>
            <a:endParaRPr lang="ru-RU"/>
          </a:p>
        </p:txBody>
      </p:sp>
      <p:sp>
        <p:nvSpPr>
          <p:cNvPr id="3" name="Текст 2"/>
          <p:cNvSpPr>
            <a:spLocks noGrp="1"/>
          </p:cNvSpPr>
          <p:nvPr>
            <p:ph type="body" sz="quarter" idx="15"/>
          </p:nvPr>
        </p:nvSpPr>
        <p:spPr/>
        <p:txBody>
          <a:bodyPr/>
          <a:lstStyle/>
          <a:p>
            <a:r>
              <a:rPr lang="ru-RU" dirty="0">
                <a:latin typeface="TT Hoves"/>
              </a:rPr>
              <a:t>Протоколы верхних </a:t>
            </a:r>
            <a:r>
              <a:rPr lang="ru-RU" dirty="0" smtClean="0">
                <a:latin typeface="TT Hoves"/>
              </a:rPr>
              <a:t>уровней</a:t>
            </a:r>
            <a:endParaRPr lang="ru-RU" dirty="0">
              <a:latin typeface="TT Hoves"/>
            </a:endParaRPr>
          </a:p>
        </p:txBody>
      </p:sp>
      <p:sp>
        <p:nvSpPr>
          <p:cNvPr id="4" name="Заголовок 3"/>
          <p:cNvSpPr>
            <a:spLocks noGrp="1"/>
          </p:cNvSpPr>
          <p:nvPr>
            <p:ph type="title"/>
          </p:nvPr>
        </p:nvSpPr>
        <p:spPr>
          <a:xfrm>
            <a:off x="3982309" y="756880"/>
            <a:ext cx="4440331" cy="1097927"/>
          </a:xfrm>
        </p:spPr>
        <p:txBody>
          <a:bodyPr/>
          <a:lstStyle/>
          <a:p>
            <a:r>
              <a:rPr lang="ru-RU" b="1" dirty="0">
                <a:effectLst>
                  <a:outerShdw blurRad="38100" dist="38100" dir="2700000" algn="tl">
                    <a:srgbClr val="000000">
                      <a:alpha val="43137"/>
                    </a:srgbClr>
                  </a:outerShdw>
                </a:effectLst>
                <a:latin typeface="TT Hoves DemiBold"/>
              </a:rPr>
              <a:t>Опции </a:t>
            </a:r>
            <a:r>
              <a:rPr lang="en-US" b="1" dirty="0">
                <a:effectLst>
                  <a:outerShdw blurRad="38100" dist="38100" dir="2700000" algn="tl">
                    <a:srgbClr val="000000">
                      <a:alpha val="43137"/>
                    </a:srgbClr>
                  </a:outerShdw>
                </a:effectLst>
                <a:latin typeface="TT Hoves DemiBold"/>
              </a:rPr>
              <a:t>DHCP</a:t>
            </a:r>
            <a:endParaRPr lang="ru-RU" b="1" dirty="0">
              <a:effectLst>
                <a:outerShdw blurRad="38100" dist="38100" dir="2700000" algn="tl">
                  <a:srgbClr val="000000">
                    <a:alpha val="43137"/>
                  </a:srgbClr>
                </a:outerShdw>
              </a:effectLst>
              <a:latin typeface="TT Hoves DemiBold"/>
            </a:endParaRPr>
          </a:p>
        </p:txBody>
      </p:sp>
      <p:graphicFrame>
        <p:nvGraphicFramePr>
          <p:cNvPr id="5" name="Таблица 4"/>
          <p:cNvGraphicFramePr>
            <a:graphicFrameLocks noGrp="1"/>
          </p:cNvGraphicFramePr>
          <p:nvPr>
            <p:extLst>
              <p:ext uri="{D42A27DB-BD31-4B8C-83A1-F6EECF244321}">
                <p14:modId xmlns:p14="http://schemas.microsoft.com/office/powerpoint/2010/main" val="2703461044"/>
              </p:ext>
            </p:extLst>
          </p:nvPr>
        </p:nvGraphicFramePr>
        <p:xfrm>
          <a:off x="1300480" y="1620455"/>
          <a:ext cx="10170160" cy="4389120"/>
        </p:xfrm>
        <a:graphic>
          <a:graphicData uri="http://schemas.openxmlformats.org/drawingml/2006/table">
            <a:tbl>
              <a:tblPr firstRow="1" bandRow="1">
                <a:tableStyleId>{6E25E649-3F16-4E02-A733-19D2CDBF48F0}</a:tableStyleId>
              </a:tblPr>
              <a:tblGrid>
                <a:gridCol w="1026160"/>
                <a:gridCol w="4246880"/>
                <a:gridCol w="4897120"/>
              </a:tblGrid>
              <a:tr h="328570">
                <a:tc>
                  <a:txBody>
                    <a:bodyPr/>
                    <a:lstStyle/>
                    <a:p>
                      <a:pPr algn="ctr"/>
                      <a:r>
                        <a:rPr lang="ru-RU" sz="2000" dirty="0" smtClean="0">
                          <a:latin typeface="TT Hoves"/>
                        </a:rPr>
                        <a:t>Номер</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Формат</a:t>
                      </a:r>
                      <a:r>
                        <a:rPr lang="ru-RU" sz="2000" baseline="0" dirty="0" smtClean="0">
                          <a:latin typeface="TT Hoves"/>
                        </a:rPr>
                        <a:t> записи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Описание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1</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IP-адрес в десятичном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формате с точками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Маска подсети, из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которой получен адрес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3</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IP-адреса в десятичном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формате с точками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Список IP-адресов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шлюзов по умолчанию</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6</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IP-адреса в десятичном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формате с точками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Список </a:t>
                      </a:r>
                      <a:r>
                        <a:rPr lang="en-US" sz="2000" b="0" i="0" kern="1200" dirty="0" smtClean="0">
                          <a:solidFill>
                            <a:schemeClr val="dk1"/>
                          </a:solidFill>
                          <a:effectLst/>
                          <a:latin typeface="TT Hoves"/>
                          <a:ea typeface="+mn-ea"/>
                          <a:cs typeface="+mn-cs"/>
                        </a:rPr>
                        <a:t>IP-</a:t>
                      </a:r>
                      <a:r>
                        <a:rPr lang="ru-RU" sz="2000" b="0" i="0" kern="1200" dirty="0" smtClean="0">
                          <a:solidFill>
                            <a:schemeClr val="dk1"/>
                          </a:solidFill>
                          <a:effectLst/>
                          <a:latin typeface="TT Hoves"/>
                          <a:ea typeface="+mn-ea"/>
                          <a:cs typeface="+mn-cs"/>
                        </a:rPr>
                        <a:t>адресов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серверов </a:t>
                      </a:r>
                      <a:r>
                        <a:rPr lang="en-US" sz="2000" b="0" i="0" kern="1200" dirty="0" smtClean="0">
                          <a:solidFill>
                            <a:schemeClr val="dk1"/>
                          </a:solidFill>
                          <a:effectLst/>
                          <a:latin typeface="TT Hoves"/>
                          <a:ea typeface="+mn-ea"/>
                          <a:cs typeface="+mn-cs"/>
                        </a:rPr>
                        <a:t>DNS</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12</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Строка </a:t>
                      </a:r>
                      <a:r>
                        <a:rPr lang="en-US" sz="2000" b="0" i="0" kern="1200" dirty="0" smtClean="0">
                          <a:solidFill>
                            <a:schemeClr val="dk1"/>
                          </a:solidFill>
                          <a:effectLst/>
                          <a:latin typeface="TT Hoves"/>
                          <a:ea typeface="+mn-ea"/>
                          <a:cs typeface="+mn-cs"/>
                        </a:rPr>
                        <a:t>ASCII</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Имя хоста клиента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51</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32-разрядное целое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число без знака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Время выделения для </a:t>
                      </a:r>
                      <a:br>
                        <a:rPr lang="ru-RU" sz="2000" b="0" i="0" kern="1200" dirty="0" smtClean="0">
                          <a:solidFill>
                            <a:schemeClr val="dk1"/>
                          </a:solidFill>
                          <a:effectLst/>
                          <a:latin typeface="TT Hoves"/>
                          <a:ea typeface="+mn-ea"/>
                          <a:cs typeface="+mn-cs"/>
                        </a:rPr>
                      </a:br>
                      <a:r>
                        <a:rPr lang="ru-RU" sz="2000" b="0" i="0" kern="1200" dirty="0" smtClean="0">
                          <a:solidFill>
                            <a:schemeClr val="dk1"/>
                          </a:solidFill>
                          <a:effectLst/>
                          <a:latin typeface="TT Hoves"/>
                          <a:ea typeface="+mn-ea"/>
                          <a:cs typeface="+mn-cs"/>
                        </a:rPr>
                        <a:t>возвращаемого адреса</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55</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Нет</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Список запрашиваемых опций</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ru-RU" sz="2000" dirty="0" smtClean="0">
                          <a:latin typeface="TT Hoves"/>
                        </a:rPr>
                        <a:t>82</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dk1"/>
                          </a:solidFill>
                          <a:effectLst/>
                          <a:latin typeface="TT Hoves"/>
                          <a:ea typeface="+mn-ea"/>
                          <a:cs typeface="+mn-cs"/>
                        </a:rPr>
                        <a:t>Нет</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Информация об агенте ретрансляции</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417049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50</a:t>
            </a:fld>
            <a:endParaRPr lang="ru-RU"/>
          </a:p>
        </p:txBody>
      </p:sp>
      <p:sp>
        <p:nvSpPr>
          <p:cNvPr id="3" name="Текст 2"/>
          <p:cNvSpPr>
            <a:spLocks noGrp="1"/>
          </p:cNvSpPr>
          <p:nvPr>
            <p:ph type="body" sz="half" idx="2"/>
          </p:nvPr>
        </p:nvSpPr>
        <p:spPr>
          <a:xfrm>
            <a:off x="1257300" y="2169763"/>
            <a:ext cx="10491792" cy="3780188"/>
          </a:xfrm>
        </p:spPr>
        <p:txBody>
          <a:bodyPr>
            <a:normAutofit/>
          </a:bodyPr>
          <a:lstStyle/>
          <a:p>
            <a:pPr marL="457200" indent="-457200" algn="just">
              <a:buSzPct val="125000"/>
              <a:buFont typeface="+mj-lt"/>
              <a:buAutoNum type="arabicPeriod"/>
            </a:pPr>
            <a:r>
              <a:rPr lang="ru-RU" sz="2000" dirty="0" smtClean="0">
                <a:latin typeface="TT Hoves"/>
              </a:rPr>
              <a:t>Клиент соединяется с сервером. Делает запрос на использование </a:t>
            </a:r>
            <a:r>
              <a:rPr lang="en-US" sz="2000" dirty="0" smtClean="0">
                <a:latin typeface="TT Hoves"/>
              </a:rPr>
              <a:t>SMB Signing</a:t>
            </a:r>
          </a:p>
          <a:p>
            <a:pPr marL="457200" indent="-457200" algn="just">
              <a:buSzPct val="125000"/>
              <a:buFont typeface="+mj-lt"/>
              <a:buAutoNum type="arabicPeriod"/>
            </a:pPr>
            <a:r>
              <a:rPr lang="ru-RU" sz="2000" dirty="0" smtClean="0">
                <a:latin typeface="TT Hoves"/>
              </a:rPr>
              <a:t>Сервер отвечает на соединение, давая разрешение на использование</a:t>
            </a:r>
          </a:p>
          <a:p>
            <a:pPr marL="457200" indent="-457200" algn="just">
              <a:buSzPct val="125000"/>
              <a:buFont typeface="+mj-lt"/>
              <a:buAutoNum type="arabicPeriod"/>
            </a:pPr>
            <a:r>
              <a:rPr lang="ru-RU" sz="2000" dirty="0">
                <a:latin typeface="TT Hoves"/>
              </a:rPr>
              <a:t>Клиент делает новый </a:t>
            </a:r>
            <a:r>
              <a:rPr lang="ru-RU" sz="2000" dirty="0" smtClean="0">
                <a:latin typeface="TT Hoves"/>
              </a:rPr>
              <a:t>запрос серверу, </a:t>
            </a:r>
            <a:r>
              <a:rPr lang="ru-RU" sz="2000" dirty="0">
                <a:latin typeface="TT Hoves"/>
              </a:rPr>
              <a:t>куда включает NTLM/NTLM v2 данные или билет от </a:t>
            </a:r>
            <a:r>
              <a:rPr lang="ru-RU" sz="2000" dirty="0" err="1" smtClean="0">
                <a:latin typeface="TT Hoves"/>
              </a:rPr>
              <a:t>Kerberos</a:t>
            </a:r>
            <a:endParaRPr lang="ru-RU" sz="2000" dirty="0" smtClean="0">
              <a:latin typeface="TT Hoves"/>
            </a:endParaRPr>
          </a:p>
          <a:p>
            <a:pPr marL="457200" indent="-457200" algn="just">
              <a:buSzPct val="125000"/>
              <a:buFont typeface="+mj-lt"/>
              <a:buAutoNum type="arabicPeriod"/>
            </a:pPr>
            <a:r>
              <a:rPr lang="ru-RU" sz="2000" dirty="0" smtClean="0">
                <a:latin typeface="TT Hoves"/>
              </a:rPr>
              <a:t>Устанавливается номер последовательности равный 1. Заполняется поле </a:t>
            </a:r>
            <a:r>
              <a:rPr lang="en-US" sz="2000" dirty="0" err="1" smtClean="0">
                <a:latin typeface="TT Hoves"/>
              </a:rPr>
              <a:t>SecuritySignature</a:t>
            </a:r>
            <a:endParaRPr lang="en-US" sz="2000" dirty="0" smtClean="0">
              <a:latin typeface="TT Hoves"/>
            </a:endParaRPr>
          </a:p>
          <a:p>
            <a:pPr marL="457200" indent="-457200" algn="just">
              <a:buSzPct val="125000"/>
              <a:buFont typeface="+mj-lt"/>
              <a:buAutoNum type="arabicPeriod"/>
            </a:pPr>
            <a:r>
              <a:rPr lang="ru-RU" sz="2000" dirty="0" smtClean="0">
                <a:latin typeface="TT Hoves"/>
              </a:rPr>
              <a:t>Клиент получает пакет и сам выполняет пункт 4. Если его результат совпал с данными от сервера – пакет нормальный</a:t>
            </a:r>
          </a:p>
          <a:p>
            <a:pPr marL="457200" indent="-457200" algn="just">
              <a:buSzPct val="125000"/>
              <a:buFont typeface="+mj-lt"/>
              <a:buAutoNum type="arabicPeriod"/>
            </a:pPr>
            <a:r>
              <a:rPr lang="ru-RU" sz="2000" dirty="0" smtClean="0">
                <a:latin typeface="TT Hoves"/>
              </a:rPr>
              <a:t>После этого общение происходит с цифровой подписью</a:t>
            </a:r>
            <a:endParaRPr lang="ru-RU" sz="2000" dirty="0">
              <a:latin typeface="TT Hoves"/>
            </a:endParaRPr>
          </a:p>
        </p:txBody>
      </p:sp>
      <p:sp>
        <p:nvSpPr>
          <p:cNvPr id="4" name="Заголовок 3"/>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Принцип работы </a:t>
            </a:r>
            <a:r>
              <a:rPr lang="en-US" sz="4000" b="1" dirty="0" smtClean="0">
                <a:effectLst>
                  <a:outerShdw blurRad="38100" dist="38100" dir="2700000" algn="tl">
                    <a:srgbClr val="000000">
                      <a:alpha val="43137"/>
                    </a:srgbClr>
                  </a:outerShdw>
                </a:effectLst>
                <a:latin typeface="TT Hoves DemiBold"/>
              </a:rPr>
              <a:t>SMB</a:t>
            </a:r>
            <a:r>
              <a:rPr lang="ru-RU" sz="4000" b="1" dirty="0" smtClean="0">
                <a:effectLst>
                  <a:outerShdw blurRad="38100" dist="38100" dir="2700000" algn="tl">
                    <a:srgbClr val="000000">
                      <a:alpha val="43137"/>
                    </a:srgbClr>
                  </a:outerShdw>
                </a:effectLst>
                <a:latin typeface="TT Hoves DemiBold"/>
              </a:rPr>
              <a:t> </a:t>
            </a:r>
            <a:r>
              <a:rPr lang="en-US" sz="4000" b="1" dirty="0">
                <a:effectLst>
                  <a:outerShdw blurRad="38100" dist="38100" dir="2700000" algn="tl">
                    <a:srgbClr val="000000">
                      <a:alpha val="43137"/>
                    </a:srgbClr>
                  </a:outerShdw>
                </a:effectLst>
                <a:latin typeface="TT Hoves DemiBold"/>
              </a:rPr>
              <a:t>Signing</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Tree>
    <p:extLst>
      <p:ext uri="{BB962C8B-B14F-4D97-AF65-F5344CB8AC3E}">
        <p14:creationId xmlns:p14="http://schemas.microsoft.com/office/powerpoint/2010/main" val="32137883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1"/>
          <p:cNvSpPr>
            <a:spLocks noGrp="1"/>
          </p:cNvSpPr>
          <p:nvPr>
            <p:ph type="body" sz="half" idx="2"/>
          </p:nvPr>
        </p:nvSpPr>
        <p:spPr>
          <a:xfrm>
            <a:off x="5172892" y="2169763"/>
            <a:ext cx="5406369" cy="4008968"/>
          </a:xfrm>
        </p:spPr>
        <p:txBody>
          <a:bodyPr>
            <a:noAutofit/>
          </a:bodyPr>
          <a:lstStyle/>
          <a:p>
            <a:r>
              <a:rPr lang="ru-RU" sz="2000" dirty="0" smtClean="0">
                <a:latin typeface="TT Hoves"/>
              </a:rPr>
              <a:t>Существует два вида уровня доступа:</a:t>
            </a:r>
            <a:endParaRPr lang="ru-RU" sz="2000" dirty="0">
              <a:latin typeface="TT Hoves"/>
            </a:endParaRPr>
          </a:p>
          <a:p>
            <a:pPr marL="342900" indent="-342900">
              <a:lnSpc>
                <a:spcPct val="200000"/>
              </a:lnSpc>
              <a:buFont typeface="Wingdings" panose="05000000000000000000" pitchFamily="2" charset="2"/>
              <a:buChar char="v"/>
            </a:pPr>
            <a:r>
              <a:rPr lang="en-US" sz="2000" dirty="0" smtClean="0">
                <a:latin typeface="TT Hoves"/>
              </a:rPr>
              <a:t>User-Level</a:t>
            </a:r>
          </a:p>
          <a:p>
            <a:pPr marL="342900" indent="-342900">
              <a:lnSpc>
                <a:spcPct val="200000"/>
              </a:lnSpc>
              <a:buFont typeface="Wingdings" panose="05000000000000000000" pitchFamily="2" charset="2"/>
              <a:buChar char="v"/>
            </a:pPr>
            <a:r>
              <a:rPr lang="en-US" sz="2000" dirty="0" smtClean="0">
                <a:latin typeface="TT Hoves"/>
              </a:rPr>
              <a:t>Share-Level</a:t>
            </a:r>
          </a:p>
          <a:p>
            <a:r>
              <a:rPr lang="ru-RU" sz="2000" dirty="0" smtClean="0">
                <a:latin typeface="TT Hoves"/>
              </a:rPr>
              <a:t>Если клиент смог пройти аутентификацию </a:t>
            </a:r>
            <a:r>
              <a:rPr lang="en-US" sz="2000" dirty="0" smtClean="0">
                <a:latin typeface="TT Hoves"/>
              </a:rPr>
              <a:t>User-Level</a:t>
            </a:r>
            <a:r>
              <a:rPr lang="ru-RU" sz="2000" dirty="0" smtClean="0">
                <a:latin typeface="TT Hoves"/>
              </a:rPr>
              <a:t>, его ждёт </a:t>
            </a:r>
            <a:r>
              <a:rPr lang="en-US" sz="2000" dirty="0" smtClean="0">
                <a:latin typeface="TT Hoves"/>
              </a:rPr>
              <a:t>Share-Level</a:t>
            </a:r>
            <a:endParaRPr lang="ru-RU" sz="2000" dirty="0" smtClean="0">
              <a:latin typeface="TT Hoves"/>
            </a:endParaRPr>
          </a:p>
        </p:txBody>
      </p:sp>
      <p:sp>
        <p:nvSpPr>
          <p:cNvPr id="9" name="Текст 2"/>
          <p:cNvSpPr>
            <a:spLocks noGrp="1"/>
          </p:cNvSpPr>
          <p:nvPr>
            <p:ph type="body" sz="quarter" idx="15"/>
          </p:nvPr>
        </p:nvSpPr>
        <p:spPr>
          <a:xfrm>
            <a:off x="356685" y="334530"/>
            <a:ext cx="9447715" cy="365125"/>
          </a:xfrm>
        </p:spPr>
        <p:txBody>
          <a:bodyPr/>
          <a:lstStyle/>
          <a:p>
            <a:r>
              <a:rPr lang="ru-RU" dirty="0" smtClean="0">
                <a:latin typeface="TT Hoves"/>
              </a:rPr>
              <a:t>Протоколы верхних уровней</a:t>
            </a:r>
            <a:endParaRPr lang="ru-RU" dirty="0">
              <a:latin typeface="TT Hoves"/>
            </a:endParaRPr>
          </a:p>
        </p:txBody>
      </p:sp>
      <p:sp>
        <p:nvSpPr>
          <p:cNvPr id="10" name="Заголовок 3"/>
          <p:cNvSpPr>
            <a:spLocks noGrp="1"/>
          </p:cNvSpPr>
          <p:nvPr>
            <p:ph type="title"/>
          </p:nvPr>
        </p:nvSpPr>
        <p:spPr>
          <a:xfrm>
            <a:off x="4971014" y="1071840"/>
            <a:ext cx="6878284"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Аутентификация в </a:t>
            </a:r>
            <a:r>
              <a:rPr lang="en-US" sz="4000" b="1" dirty="0" smtClean="0">
                <a:effectLst>
                  <a:outerShdw blurRad="38100" dist="38100" dir="2700000" algn="tl">
                    <a:srgbClr val="000000">
                      <a:alpha val="43137"/>
                    </a:srgbClr>
                  </a:outerShdw>
                </a:effectLst>
                <a:latin typeface="TT Hoves DemiBold"/>
              </a:rPr>
              <a:t>SMB</a:t>
            </a:r>
            <a:endParaRPr lang="ru-RU" sz="4000" b="1" dirty="0">
              <a:effectLst>
                <a:outerShdw blurRad="38100" dist="38100" dir="2700000" algn="tl">
                  <a:srgbClr val="000000">
                    <a:alpha val="43137"/>
                  </a:srgbClr>
                </a:outerShdw>
              </a:effectLst>
              <a:latin typeface="TT Hoves DemiBold"/>
            </a:endParaRPr>
          </a:p>
        </p:txBody>
      </p:sp>
      <p:sp>
        <p:nvSpPr>
          <p:cNvPr id="11"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51</a:t>
            </a:fld>
            <a:endParaRPr lang="ru-RU"/>
          </a:p>
        </p:txBody>
      </p:sp>
    </p:spTree>
    <p:extLst>
      <p:ext uri="{BB962C8B-B14F-4D97-AF65-F5344CB8AC3E}">
        <p14:creationId xmlns:p14="http://schemas.microsoft.com/office/powerpoint/2010/main" val="390227217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52</a:t>
            </a:fld>
            <a:endParaRPr lang="ru-RU"/>
          </a:p>
        </p:txBody>
      </p:sp>
      <p:sp>
        <p:nvSpPr>
          <p:cNvPr id="9" name="Текст 8"/>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a:xfrm>
            <a:off x="2681829" y="982940"/>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И ещё немного протоколов</a:t>
            </a:r>
            <a:endParaRPr lang="ru-RU" sz="4000" b="1" dirty="0">
              <a:effectLst>
                <a:outerShdw blurRad="38100" dist="38100" dir="2700000" algn="tl">
                  <a:srgbClr val="000000">
                    <a:alpha val="43137"/>
                  </a:srgbClr>
                </a:outerShdw>
              </a:effectLst>
              <a:latin typeface="TT Hoves DemiBold"/>
            </a:endParaRPr>
          </a:p>
        </p:txBody>
      </p:sp>
      <p:graphicFrame>
        <p:nvGraphicFramePr>
          <p:cNvPr id="3" name="Таблица 2"/>
          <p:cNvGraphicFramePr>
            <a:graphicFrameLocks noGrp="1"/>
          </p:cNvGraphicFramePr>
          <p:nvPr>
            <p:extLst>
              <p:ext uri="{D42A27DB-BD31-4B8C-83A1-F6EECF244321}">
                <p14:modId xmlns:p14="http://schemas.microsoft.com/office/powerpoint/2010/main" val="4113029406"/>
              </p:ext>
            </p:extLst>
          </p:nvPr>
        </p:nvGraphicFramePr>
        <p:xfrm>
          <a:off x="1219200" y="1875366"/>
          <a:ext cx="9791700" cy="3779520"/>
        </p:xfrm>
        <a:graphic>
          <a:graphicData uri="http://schemas.openxmlformats.org/drawingml/2006/table">
            <a:tbl>
              <a:tblPr firstRow="1" bandRow="1">
                <a:tableStyleId>{6E25E649-3F16-4E02-A733-19D2CDBF48F0}</a:tableStyleId>
              </a:tblPr>
              <a:tblGrid>
                <a:gridCol w="1549400"/>
                <a:gridCol w="5410200"/>
                <a:gridCol w="2832100"/>
              </a:tblGrid>
              <a:tr h="370840">
                <a:tc>
                  <a:txBody>
                    <a:bodyPr/>
                    <a:lstStyle/>
                    <a:p>
                      <a:pPr algn="ctr"/>
                      <a:r>
                        <a:rPr lang="ru-RU" sz="2000" dirty="0" smtClean="0">
                          <a:latin typeface="TT Hoves"/>
                        </a:rPr>
                        <a:t>Протокол</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Назначение</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latin typeface="TT Hoves"/>
                        </a:rPr>
                        <a:t>Порт</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FTP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solidFill>
                            <a:schemeClr val="tx1"/>
                          </a:solidFill>
                          <a:latin typeface="TT Hoves"/>
                        </a:rPr>
                        <a:t>Передача</a:t>
                      </a:r>
                      <a:r>
                        <a:rPr lang="ru-RU" sz="2000" baseline="0" dirty="0" smtClean="0">
                          <a:solidFill>
                            <a:schemeClr val="tx1"/>
                          </a:solidFill>
                          <a:latin typeface="TT Hoves"/>
                        </a:rPr>
                        <a:t> файлов в сети</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21/TCP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POP/POP3</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Получение электронной почты</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kern="1200" dirty="0" smtClean="0">
                          <a:solidFill>
                            <a:schemeClr val="tx1"/>
                          </a:solidFill>
                          <a:effectLst/>
                          <a:latin typeface="TT Hoves"/>
                          <a:ea typeface="+mn-ea"/>
                          <a:cs typeface="+mn-cs"/>
                        </a:rPr>
                        <a:t>110/TCP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SMTP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Отправка электронной почты</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t"/>
                      <a:r>
                        <a:rPr lang="en-US" sz="2000" dirty="0" smtClean="0">
                          <a:solidFill>
                            <a:schemeClr val="tx1"/>
                          </a:solidFill>
                          <a:effectLst/>
                          <a:latin typeface="TT Hoves"/>
                        </a:rPr>
                        <a:t>25/TCP</a:t>
                      </a:r>
                      <a:endParaRPr lang="en-US" sz="2000" dirty="0">
                        <a:solidFill>
                          <a:schemeClr val="tx1"/>
                        </a:solidFill>
                        <a:effectLst/>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SNMP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Управление сетевыми устройствами</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t"/>
                      <a:r>
                        <a:rPr lang="en-US" sz="2000" dirty="0" smtClean="0">
                          <a:solidFill>
                            <a:schemeClr val="tx1"/>
                          </a:solidFill>
                          <a:effectLst/>
                          <a:latin typeface="TT Hoves"/>
                        </a:rPr>
                        <a:t>161/</a:t>
                      </a:r>
                      <a:r>
                        <a:rPr lang="en-US" sz="2000" u="none" strike="noStrike" dirty="0" smtClean="0">
                          <a:solidFill>
                            <a:schemeClr val="tx1"/>
                          </a:solidFill>
                          <a:effectLst/>
                          <a:latin typeface="TT Hoves"/>
                        </a:rPr>
                        <a:t>UDP</a:t>
                      </a:r>
                      <a:r>
                        <a:rPr lang="en-US" sz="2000" dirty="0" smtClean="0">
                          <a:solidFill>
                            <a:schemeClr val="tx1"/>
                          </a:solidFill>
                          <a:effectLst/>
                          <a:latin typeface="TT Hoves"/>
                        </a:rPr>
                        <a:t>, </a:t>
                      </a:r>
                      <a:r>
                        <a:rPr lang="en-US" sz="2000" u="none" dirty="0" smtClean="0">
                          <a:solidFill>
                            <a:schemeClr val="tx1"/>
                          </a:solidFill>
                          <a:effectLst/>
                          <a:latin typeface="TT Hoves"/>
                        </a:rPr>
                        <a:t>162/UDP</a:t>
                      </a:r>
                      <a:endParaRPr lang="en-US" sz="2000" u="none" dirty="0">
                        <a:solidFill>
                          <a:schemeClr val="tx1"/>
                        </a:solidFill>
                        <a:effectLst/>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IMAP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Доступ к почтовым ящикам</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b="0" i="0" u="none" kern="1200" dirty="0" smtClean="0">
                          <a:solidFill>
                            <a:schemeClr val="tx1"/>
                          </a:solidFill>
                          <a:effectLst/>
                          <a:latin typeface="TT Hoves"/>
                          <a:ea typeface="+mn-ea"/>
                          <a:cs typeface="+mn-cs"/>
                        </a:rPr>
                        <a:t>143/TCP</a:t>
                      </a:r>
                      <a:endParaRPr lang="ru-RU" sz="2000" u="none"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RDP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Удалённый рабочий стол</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smtClean="0">
                          <a:solidFill>
                            <a:schemeClr val="tx1"/>
                          </a:solidFill>
                          <a:latin typeface="TT Hoves"/>
                        </a:rPr>
                        <a:t>3389</a:t>
                      </a:r>
                      <a:r>
                        <a:rPr lang="en-US" sz="2000" dirty="0" smtClean="0">
                          <a:solidFill>
                            <a:schemeClr val="tx1"/>
                          </a:solidFill>
                          <a:latin typeface="TT Hoves"/>
                        </a:rPr>
                        <a:t>/TCP</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r h="370840">
                <a:tc>
                  <a:txBody>
                    <a:bodyPr/>
                    <a:lstStyle/>
                    <a:p>
                      <a:pPr algn="ctr"/>
                      <a:r>
                        <a:rPr lang="en-US" sz="2000" dirty="0" smtClean="0">
                          <a:solidFill>
                            <a:schemeClr val="tx1"/>
                          </a:solidFill>
                          <a:latin typeface="TT Hoves"/>
                        </a:rPr>
                        <a:t>Kerberos</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smtClean="0">
                          <a:solidFill>
                            <a:schemeClr val="tx1"/>
                          </a:solidFill>
                          <a:effectLst/>
                          <a:latin typeface="TT Hoves"/>
                          <a:ea typeface="+mn-ea"/>
                          <a:cs typeface="+mn-cs"/>
                        </a:rPr>
                        <a:t>Позволяет</a:t>
                      </a:r>
                      <a:r>
                        <a:rPr lang="ru-RU" sz="2000" b="0" i="0" kern="1200" baseline="0" dirty="0" smtClean="0">
                          <a:solidFill>
                            <a:schemeClr val="tx1"/>
                          </a:solidFill>
                          <a:effectLst/>
                          <a:latin typeface="TT Hoves"/>
                          <a:ea typeface="+mn-ea"/>
                          <a:cs typeface="+mn-cs"/>
                        </a:rPr>
                        <a:t> </a:t>
                      </a:r>
                      <a:r>
                        <a:rPr lang="ru-RU" sz="2000" b="0" i="0" kern="1200" dirty="0" smtClean="0">
                          <a:solidFill>
                            <a:schemeClr val="tx1"/>
                          </a:solidFill>
                          <a:effectLst/>
                          <a:latin typeface="TT Hoves"/>
                          <a:ea typeface="+mn-ea"/>
                          <a:cs typeface="+mn-cs"/>
                        </a:rPr>
                        <a:t>передавать данные </a:t>
                      </a:r>
                      <a:br>
                        <a:rPr lang="ru-RU" sz="2000" b="0" i="0" kern="1200" dirty="0" smtClean="0">
                          <a:solidFill>
                            <a:schemeClr val="tx1"/>
                          </a:solidFill>
                          <a:effectLst/>
                          <a:latin typeface="TT Hoves"/>
                          <a:ea typeface="+mn-ea"/>
                          <a:cs typeface="+mn-cs"/>
                        </a:rPr>
                      </a:br>
                      <a:r>
                        <a:rPr lang="ru-RU" sz="2000" b="0" i="0" kern="1200" dirty="0" smtClean="0">
                          <a:solidFill>
                            <a:schemeClr val="tx1"/>
                          </a:solidFill>
                          <a:effectLst/>
                          <a:latin typeface="TT Hoves"/>
                          <a:ea typeface="+mn-ea"/>
                          <a:cs typeface="+mn-cs"/>
                        </a:rPr>
                        <a:t>через незащищённые сети для безопасной идентификации</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smtClean="0">
                          <a:solidFill>
                            <a:schemeClr val="tx1"/>
                          </a:solidFill>
                          <a:latin typeface="TT Hoves"/>
                        </a:rPr>
                        <a:t>88/TCP, 88/UDP</a:t>
                      </a:r>
                      <a:r>
                        <a:rPr lang="en-US" sz="2000" baseline="0" dirty="0" smtClean="0">
                          <a:solidFill>
                            <a:schemeClr val="tx1"/>
                          </a:solidFill>
                          <a:latin typeface="TT Hoves"/>
                        </a:rPr>
                        <a:t> </a:t>
                      </a:r>
                      <a:r>
                        <a:rPr lang="ru-RU" sz="2000" baseline="0" dirty="0" smtClean="0">
                          <a:solidFill>
                            <a:schemeClr val="tx1"/>
                          </a:solidFill>
                          <a:latin typeface="TT Hoves"/>
                        </a:rPr>
                        <a:t>для аутентификации</a:t>
                      </a:r>
                      <a:endParaRPr lang="ru-RU" sz="2000" dirty="0">
                        <a:solidFill>
                          <a:schemeClr val="tx1"/>
                        </a:solidFill>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7336351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effectLst>
                  <a:outerShdw blurRad="38100" dist="38100" dir="2700000" algn="tl">
                    <a:srgbClr val="000000">
                      <a:alpha val="43137"/>
                    </a:srgbClr>
                  </a:outerShdw>
                </a:effectLst>
                <a:latin typeface="TT Hoves DemiBold" panose="02000503030000020004" pitchFamily="2" charset="-52"/>
              </a:rPr>
              <a:t>Спасибо </a:t>
            </a:r>
            <a:br>
              <a:rPr lang="ru-RU" b="1" dirty="0">
                <a:effectLst>
                  <a:outerShdw blurRad="38100" dist="38100" dir="2700000" algn="tl">
                    <a:srgbClr val="000000">
                      <a:alpha val="43137"/>
                    </a:srgbClr>
                  </a:outerShdw>
                </a:effectLst>
                <a:latin typeface="TT Hoves DemiBold" panose="02000503030000020004" pitchFamily="2" charset="-52"/>
              </a:rPr>
            </a:br>
            <a:r>
              <a:rPr lang="ru-RU" b="1" dirty="0">
                <a:effectLst>
                  <a:outerShdw blurRad="38100" dist="38100" dir="2700000" algn="tl">
                    <a:srgbClr val="000000">
                      <a:alpha val="43137"/>
                    </a:srgbClr>
                  </a:outerShdw>
                </a:effectLst>
                <a:latin typeface="TT Hoves DemiBold" panose="02000503030000020004" pitchFamily="2" charset="-52"/>
              </a:rPr>
              <a:t>за внимание</a:t>
            </a:r>
          </a:p>
        </p:txBody>
      </p:sp>
      <p:sp>
        <p:nvSpPr>
          <p:cNvPr id="3" name="Дата 2"/>
          <p:cNvSpPr>
            <a:spLocks noGrp="1"/>
          </p:cNvSpPr>
          <p:nvPr>
            <p:ph type="dt" sz="half" idx="10"/>
          </p:nvPr>
        </p:nvSpPr>
        <p:spPr/>
        <p:txBody>
          <a:bodyPr/>
          <a:lstStyle/>
          <a:p>
            <a:fld id="{0FCAB431-1A38-4C2A-9806-AAB019ED4959}" type="datetime1">
              <a:rPr lang="ru-RU" smtClean="0"/>
              <a:t>26.04.2022</a:t>
            </a:fld>
            <a:endParaRPr lang="ru-RU" dirty="0"/>
          </a:p>
        </p:txBody>
      </p:sp>
    </p:spTree>
    <p:extLst>
      <p:ext uri="{BB962C8B-B14F-4D97-AF65-F5344CB8AC3E}">
        <p14:creationId xmlns:p14="http://schemas.microsoft.com/office/powerpoint/2010/main" val="880302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6</a:t>
            </a:fld>
            <a:endParaRPr lang="ru-RU"/>
          </a:p>
        </p:txBody>
      </p:sp>
      <p:sp>
        <p:nvSpPr>
          <p:cNvPr id="10" name="Текст 9"/>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8" name="Заголовок 7"/>
          <p:cNvSpPr>
            <a:spLocks noGrp="1"/>
          </p:cNvSpPr>
          <p:nvPr>
            <p:ph type="title"/>
          </p:nvPr>
        </p:nvSpPr>
        <p:spPr>
          <a:xfrm>
            <a:off x="3367630" y="1040574"/>
            <a:ext cx="6200914"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Принцип работы </a:t>
            </a:r>
            <a:r>
              <a:rPr lang="en-US" sz="4000" b="1" dirty="0" smtClean="0">
                <a:effectLst>
                  <a:outerShdw blurRad="38100" dist="38100" dir="2700000" algn="tl">
                    <a:srgbClr val="000000">
                      <a:alpha val="43137"/>
                    </a:srgbClr>
                  </a:outerShdw>
                </a:effectLst>
                <a:latin typeface="TT Hoves DemiBold"/>
              </a:rPr>
              <a:t>DHCP</a:t>
            </a:r>
            <a:endParaRPr lang="ru-RU" sz="4000" b="1" dirty="0">
              <a:effectLst>
                <a:outerShdw blurRad="38100" dist="38100" dir="2700000" algn="tl">
                  <a:srgbClr val="000000">
                    <a:alpha val="43137"/>
                  </a:srgbClr>
                </a:outerShdw>
              </a:effectLst>
              <a:latin typeface="TT Hoves DemiBold"/>
            </a:endParaRPr>
          </a:p>
        </p:txBody>
      </p:sp>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876" y="2138501"/>
            <a:ext cx="7170420" cy="3451860"/>
          </a:xfrm>
          <a:prstGeom prst="rect">
            <a:avLst/>
          </a:prstGeom>
        </p:spPr>
      </p:pic>
    </p:spTree>
    <p:extLst>
      <p:ext uri="{BB962C8B-B14F-4D97-AF65-F5344CB8AC3E}">
        <p14:creationId xmlns:p14="http://schemas.microsoft.com/office/powerpoint/2010/main" val="1571231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7</a:t>
            </a:fld>
            <a:endParaRPr lang="ru-RU"/>
          </a:p>
        </p:txBody>
      </p:sp>
      <p:sp>
        <p:nvSpPr>
          <p:cNvPr id="5" name="Текст 4"/>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6" name="Текст 5"/>
          <p:cNvSpPr>
            <a:spLocks noGrp="1"/>
          </p:cNvSpPr>
          <p:nvPr>
            <p:ph type="body" sz="half" idx="16"/>
          </p:nvPr>
        </p:nvSpPr>
        <p:spPr>
          <a:xfrm>
            <a:off x="3248879" y="2306334"/>
            <a:ext cx="2442129" cy="693580"/>
          </a:xfrm>
        </p:spPr>
        <p:txBody>
          <a:bodyPr/>
          <a:lstStyle/>
          <a:p>
            <a:r>
              <a:rPr lang="ru-RU" sz="2000" dirty="0" smtClean="0">
                <a:latin typeface="TT Hoves"/>
              </a:rPr>
              <a:t>Отказ</a:t>
            </a:r>
            <a:endParaRPr lang="ru-RU" sz="2000" dirty="0">
              <a:latin typeface="TT Hoves"/>
            </a:endParaRPr>
          </a:p>
        </p:txBody>
      </p:sp>
      <p:sp>
        <p:nvSpPr>
          <p:cNvPr id="8" name="Текст 7"/>
          <p:cNvSpPr>
            <a:spLocks noGrp="1"/>
          </p:cNvSpPr>
          <p:nvPr>
            <p:ph type="body" sz="half" idx="18"/>
          </p:nvPr>
        </p:nvSpPr>
        <p:spPr>
          <a:xfrm>
            <a:off x="7836839" y="2297344"/>
            <a:ext cx="2442129" cy="693580"/>
          </a:xfrm>
        </p:spPr>
        <p:txBody>
          <a:bodyPr/>
          <a:lstStyle/>
          <a:p>
            <a:r>
              <a:rPr lang="ru-RU" sz="2000" dirty="0" smtClean="0">
                <a:latin typeface="TT Hoves"/>
              </a:rPr>
              <a:t>Отмена</a:t>
            </a:r>
            <a:endParaRPr lang="ru-RU" sz="2000" dirty="0">
              <a:latin typeface="TT Hoves"/>
            </a:endParaRPr>
          </a:p>
        </p:txBody>
      </p:sp>
      <p:pic>
        <p:nvPicPr>
          <p:cNvPr id="25" name="Рисунок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046" y="2990924"/>
            <a:ext cx="4168140" cy="2689860"/>
          </a:xfrm>
          <a:prstGeom prst="rect">
            <a:avLst/>
          </a:prstGeom>
        </p:spPr>
      </p:pic>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29" y="3791024"/>
            <a:ext cx="4168140" cy="1089660"/>
          </a:xfrm>
          <a:prstGeom prst="rect">
            <a:avLst/>
          </a:prstGeom>
        </p:spPr>
      </p:pic>
      <p:sp>
        <p:nvSpPr>
          <p:cNvPr id="28" name="Заголовок 3"/>
          <p:cNvSpPr>
            <a:spLocks noGrp="1"/>
          </p:cNvSpPr>
          <p:nvPr>
            <p:ph type="title"/>
          </p:nvPr>
        </p:nvSpPr>
        <p:spPr>
          <a:xfrm>
            <a:off x="2355261" y="1071840"/>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Дополнительные сообщения</a:t>
            </a:r>
            <a:endParaRPr lang="ru-RU" sz="4000" b="1"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8489329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8</a:t>
            </a:fld>
            <a:endParaRPr lang="ru-RU"/>
          </a:p>
        </p:txBody>
      </p:sp>
      <p:sp>
        <p:nvSpPr>
          <p:cNvPr id="5" name="Текст 4"/>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a:xfrm>
            <a:off x="2355261" y="1071840"/>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Дополнительные сообщения</a:t>
            </a:r>
            <a:endParaRPr lang="ru-RU" sz="4000" b="1" dirty="0">
              <a:effectLst>
                <a:outerShdw blurRad="38100" dist="38100" dir="2700000" algn="tl">
                  <a:srgbClr val="000000">
                    <a:alpha val="43137"/>
                  </a:srgbClr>
                </a:outerShdw>
              </a:effectLst>
              <a:latin typeface="TT Hoves DemiBold"/>
            </a:endParaRPr>
          </a:p>
        </p:txBody>
      </p:sp>
      <p:sp>
        <p:nvSpPr>
          <p:cNvPr id="14" name="Текст 5"/>
          <p:cNvSpPr>
            <a:spLocks noGrp="1"/>
          </p:cNvSpPr>
          <p:nvPr>
            <p:ph type="body" sz="half" idx="16"/>
          </p:nvPr>
        </p:nvSpPr>
        <p:spPr>
          <a:xfrm>
            <a:off x="2406718" y="2436556"/>
            <a:ext cx="3109369" cy="693580"/>
          </a:xfrm>
        </p:spPr>
        <p:txBody>
          <a:bodyPr/>
          <a:lstStyle/>
          <a:p>
            <a:r>
              <a:rPr lang="ru-RU" sz="2000" dirty="0" smtClean="0">
                <a:latin typeface="TT Hoves"/>
              </a:rPr>
              <a:t>Освобождение</a:t>
            </a:r>
            <a:endParaRPr lang="ru-RU" sz="2000" dirty="0">
              <a:latin typeface="TT Hoves"/>
            </a:endParaRPr>
          </a:p>
        </p:txBody>
      </p:sp>
      <p:sp>
        <p:nvSpPr>
          <p:cNvPr id="16" name="Текст 7"/>
          <p:cNvSpPr>
            <a:spLocks noGrp="1"/>
          </p:cNvSpPr>
          <p:nvPr>
            <p:ph type="body" sz="half" idx="18"/>
          </p:nvPr>
        </p:nvSpPr>
        <p:spPr>
          <a:xfrm>
            <a:off x="7528079" y="2449337"/>
            <a:ext cx="2690637" cy="693580"/>
          </a:xfrm>
        </p:spPr>
        <p:txBody>
          <a:bodyPr/>
          <a:lstStyle/>
          <a:p>
            <a:r>
              <a:rPr lang="ru-RU" sz="2000" dirty="0" smtClean="0">
                <a:latin typeface="TT Hoves"/>
              </a:rPr>
              <a:t>Информация</a:t>
            </a:r>
            <a:endParaRPr lang="ru-RU" sz="2000" dirty="0">
              <a:latin typeface="TT Hoves"/>
            </a:endParaRPr>
          </a:p>
        </p:txBody>
      </p:sp>
      <p:pic>
        <p:nvPicPr>
          <p:cNvPr id="15" name="Рисунок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175" y="3775377"/>
            <a:ext cx="4168140" cy="1051560"/>
          </a:xfrm>
          <a:prstGeom prst="rect">
            <a:avLst/>
          </a:prstGeom>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7272" y="3142917"/>
            <a:ext cx="4168140" cy="1684020"/>
          </a:xfrm>
          <a:prstGeom prst="rect">
            <a:avLst/>
          </a:prstGeom>
        </p:spPr>
      </p:pic>
    </p:spTree>
    <p:extLst>
      <p:ext uri="{BB962C8B-B14F-4D97-AF65-F5344CB8AC3E}">
        <p14:creationId xmlns:p14="http://schemas.microsoft.com/office/powerpoint/2010/main" val="589800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9</a:t>
            </a:fld>
            <a:endParaRPr lang="ru-RU" dirty="0"/>
          </a:p>
        </p:txBody>
      </p:sp>
      <p:sp>
        <p:nvSpPr>
          <p:cNvPr id="3" name="Текст 2"/>
          <p:cNvSpPr>
            <a:spLocks noGrp="1"/>
          </p:cNvSpPr>
          <p:nvPr>
            <p:ph type="body" sz="quarter" idx="15"/>
          </p:nvPr>
        </p:nvSpPr>
        <p:spPr/>
        <p:txBody>
          <a:bodyPr/>
          <a:lstStyle/>
          <a:p>
            <a:r>
              <a:rPr lang="ru-RU" dirty="0" smtClean="0">
                <a:latin typeface="TT Hoves"/>
              </a:rPr>
              <a:t>Протоколы верхних уровней</a:t>
            </a:r>
            <a:endParaRPr lang="ru-RU" dirty="0">
              <a:latin typeface="TT Hoves"/>
            </a:endParaRPr>
          </a:p>
        </p:txBody>
      </p:sp>
      <p:sp>
        <p:nvSpPr>
          <p:cNvPr id="4" name="Заголовок 3"/>
          <p:cNvSpPr>
            <a:spLocks noGrp="1"/>
          </p:cNvSpPr>
          <p:nvPr>
            <p:ph type="title"/>
          </p:nvPr>
        </p:nvSpPr>
        <p:spPr/>
        <p:txBody>
          <a:bodyPr>
            <a:normAutofit/>
          </a:bodyPr>
          <a:lstStyle/>
          <a:p>
            <a:r>
              <a:rPr lang="ru-RU" sz="4000" b="1" dirty="0" smtClean="0">
                <a:effectLst>
                  <a:outerShdw blurRad="38100" dist="38100" dir="2700000" algn="tl">
                    <a:srgbClr val="000000">
                      <a:alpha val="43137"/>
                    </a:srgbClr>
                  </a:outerShdw>
                </a:effectLst>
                <a:latin typeface="TT Hoves DemiBold"/>
              </a:rPr>
              <a:t>Время аренды </a:t>
            </a:r>
            <a:r>
              <a:rPr lang="en-US" sz="4000" b="1" dirty="0" smtClean="0">
                <a:effectLst>
                  <a:outerShdw blurRad="38100" dist="38100" dir="2700000" algn="tl">
                    <a:srgbClr val="000000">
                      <a:alpha val="43137"/>
                    </a:srgbClr>
                  </a:outerShdw>
                </a:effectLst>
                <a:latin typeface="TT Hoves DemiBold"/>
              </a:rPr>
              <a:t>DHCP</a:t>
            </a:r>
            <a:endParaRPr lang="ru-RU" sz="4000" b="1" dirty="0">
              <a:effectLst>
                <a:outerShdw blurRad="38100" dist="38100" dir="2700000" algn="tl">
                  <a:srgbClr val="000000">
                    <a:alpha val="43137"/>
                  </a:srgbClr>
                </a:outerShdw>
              </a:effectLst>
              <a:latin typeface="TT Hoves DemiBold"/>
            </a:endParaRPr>
          </a:p>
        </p:txBody>
      </p:sp>
      <p:sp>
        <p:nvSpPr>
          <p:cNvPr id="20" name="Прямоугольник 19"/>
          <p:cNvSpPr/>
          <p:nvPr/>
        </p:nvSpPr>
        <p:spPr>
          <a:xfrm>
            <a:off x="2605411" y="2028780"/>
            <a:ext cx="2056782" cy="400110"/>
          </a:xfrm>
          <a:prstGeom prst="rect">
            <a:avLst/>
          </a:prstGeom>
        </p:spPr>
        <p:txBody>
          <a:bodyPr wrap="none">
            <a:spAutoFit/>
          </a:bodyPr>
          <a:lstStyle/>
          <a:p>
            <a:pPr algn="just"/>
            <a:r>
              <a:rPr lang="ru-RU" sz="2000" b="1" dirty="0">
                <a:solidFill>
                  <a:srgbClr val="FF0000"/>
                </a:solidFill>
                <a:latin typeface="TT Hoves"/>
                <a:ea typeface="Times New Roman" panose="02020603050405020304" pitchFamily="18" charset="0"/>
                <a:cs typeface="Arial" panose="020B0604020202020204" pitchFamily="34" charset="0"/>
              </a:rPr>
              <a:t>Время аренды</a:t>
            </a:r>
            <a:endParaRPr lang="ru-RU" sz="2000" b="1" dirty="0">
              <a:solidFill>
                <a:srgbClr val="FF0000"/>
              </a:solidFill>
              <a:latin typeface="TT Hoves"/>
            </a:endParaRPr>
          </a:p>
        </p:txBody>
      </p:sp>
      <p:sp>
        <p:nvSpPr>
          <p:cNvPr id="21" name="Прямоугольник 20"/>
          <p:cNvSpPr/>
          <p:nvPr/>
        </p:nvSpPr>
        <p:spPr>
          <a:xfrm>
            <a:off x="2605411" y="3251149"/>
            <a:ext cx="3933513" cy="400110"/>
          </a:xfrm>
          <a:prstGeom prst="rect">
            <a:avLst/>
          </a:prstGeom>
        </p:spPr>
        <p:txBody>
          <a:bodyPr wrap="none">
            <a:spAutoFit/>
          </a:bodyPr>
          <a:lstStyle/>
          <a:p>
            <a:pPr algn="just"/>
            <a:r>
              <a:rPr lang="ru-RU" sz="2000" b="1" dirty="0">
                <a:solidFill>
                  <a:srgbClr val="FF0000"/>
                </a:solidFill>
                <a:latin typeface="TT Hoves"/>
                <a:ea typeface="Times New Roman" panose="02020603050405020304" pitchFamily="18" charset="0"/>
                <a:cs typeface="Arial" panose="020B0604020202020204" pitchFamily="34" charset="0"/>
              </a:rPr>
              <a:t>Процесс обновления аренды</a:t>
            </a:r>
            <a:endParaRPr lang="ru-RU" sz="2000" b="1" dirty="0">
              <a:solidFill>
                <a:srgbClr val="FF0000"/>
              </a:solidFill>
              <a:latin typeface="TT Hoves"/>
            </a:endParaRPr>
          </a:p>
        </p:txBody>
      </p:sp>
      <p:sp>
        <p:nvSpPr>
          <p:cNvPr id="22" name="Прямоугольник 21"/>
          <p:cNvSpPr/>
          <p:nvPr/>
        </p:nvSpPr>
        <p:spPr>
          <a:xfrm>
            <a:off x="2605411" y="4424153"/>
            <a:ext cx="2960682" cy="400110"/>
          </a:xfrm>
          <a:prstGeom prst="rect">
            <a:avLst/>
          </a:prstGeom>
        </p:spPr>
        <p:txBody>
          <a:bodyPr wrap="none">
            <a:spAutoFit/>
          </a:bodyPr>
          <a:lstStyle/>
          <a:p>
            <a:pPr algn="just"/>
            <a:r>
              <a:rPr lang="ru-RU" sz="2000" b="1" dirty="0">
                <a:solidFill>
                  <a:srgbClr val="FF0000"/>
                </a:solidFill>
                <a:latin typeface="TT Hoves"/>
                <a:ea typeface="Times New Roman" panose="02020603050405020304" pitchFamily="18" charset="0"/>
                <a:cs typeface="Arial" panose="020B0604020202020204" pitchFamily="34" charset="0"/>
              </a:rPr>
              <a:t>Таймеры обновления</a:t>
            </a:r>
            <a:endParaRPr lang="ru-RU" sz="2000" b="1" dirty="0">
              <a:solidFill>
                <a:srgbClr val="FF0000"/>
              </a:solidFill>
              <a:latin typeface="TT Hoves"/>
            </a:endParaRPr>
          </a:p>
        </p:txBody>
      </p:sp>
      <p:sp>
        <p:nvSpPr>
          <p:cNvPr id="23" name="Прямоугольник 22"/>
          <p:cNvSpPr/>
          <p:nvPr/>
        </p:nvSpPr>
        <p:spPr>
          <a:xfrm>
            <a:off x="2686818" y="2503116"/>
            <a:ext cx="8748625" cy="646331"/>
          </a:xfrm>
          <a:prstGeom prst="rect">
            <a:avLst/>
          </a:prstGeom>
        </p:spPr>
        <p:txBody>
          <a:bodyPr wrap="square">
            <a:spAutoFit/>
          </a:bodyPr>
          <a:lstStyle/>
          <a:p>
            <a:pPr algn="just"/>
            <a:r>
              <a:rPr lang="en-US" dirty="0">
                <a:latin typeface="TT Hoves"/>
              </a:rPr>
              <a:t>DHCP </a:t>
            </a:r>
            <a:r>
              <a:rPr lang="ru-RU" dirty="0">
                <a:latin typeface="TT Hoves"/>
              </a:rPr>
              <a:t>сервер выдает адреса лишь на время. Для контроля за временем аренды нужен параметр «время аренды»</a:t>
            </a:r>
          </a:p>
        </p:txBody>
      </p:sp>
      <p:sp>
        <p:nvSpPr>
          <p:cNvPr id="24" name="Прямоугольник 23"/>
          <p:cNvSpPr/>
          <p:nvPr/>
        </p:nvSpPr>
        <p:spPr>
          <a:xfrm>
            <a:off x="2686818" y="3712814"/>
            <a:ext cx="8890138" cy="646331"/>
          </a:xfrm>
          <a:prstGeom prst="rect">
            <a:avLst/>
          </a:prstGeom>
        </p:spPr>
        <p:txBody>
          <a:bodyPr wrap="square">
            <a:spAutoFit/>
          </a:bodyPr>
          <a:lstStyle/>
          <a:p>
            <a:pPr algn="just"/>
            <a:r>
              <a:rPr lang="ru-RU" dirty="0">
                <a:latin typeface="TT Hoves"/>
              </a:rPr>
              <a:t>Когда время аренды подходит к концу, компьютер запрашивает </a:t>
            </a:r>
            <a:r>
              <a:rPr lang="ru-RU" dirty="0" smtClean="0">
                <a:latin typeface="TT Hoves"/>
              </a:rPr>
              <a:t/>
            </a:r>
            <a:br>
              <a:rPr lang="ru-RU" dirty="0" smtClean="0">
                <a:latin typeface="TT Hoves"/>
              </a:rPr>
            </a:br>
            <a:r>
              <a:rPr lang="ru-RU" dirty="0" smtClean="0">
                <a:latin typeface="TT Hoves"/>
              </a:rPr>
              <a:t>у </a:t>
            </a:r>
            <a:r>
              <a:rPr lang="ru-RU" dirty="0">
                <a:latin typeface="TT Hoves"/>
              </a:rPr>
              <a:t>сервера обновление аренды</a:t>
            </a:r>
          </a:p>
        </p:txBody>
      </p:sp>
      <p:sp>
        <p:nvSpPr>
          <p:cNvPr id="25" name="Прямоугольник 24"/>
          <p:cNvSpPr/>
          <p:nvPr/>
        </p:nvSpPr>
        <p:spPr>
          <a:xfrm>
            <a:off x="2685600" y="4885818"/>
            <a:ext cx="8454710" cy="923330"/>
          </a:xfrm>
          <a:prstGeom prst="rect">
            <a:avLst/>
          </a:prstGeom>
        </p:spPr>
        <p:txBody>
          <a:bodyPr wrap="square">
            <a:spAutoFit/>
          </a:bodyPr>
          <a:lstStyle/>
          <a:p>
            <a:pPr algn="just"/>
            <a:r>
              <a:rPr lang="ru-RU" dirty="0">
                <a:latin typeface="TT Hoves"/>
              </a:rPr>
              <a:t>По умолчанию это происходит, когда проходит половина времени аренды. </a:t>
            </a:r>
            <a:r>
              <a:rPr lang="ru-RU" dirty="0" smtClean="0">
                <a:latin typeface="TT Hoves"/>
              </a:rPr>
              <a:t>Если обновить </a:t>
            </a:r>
            <a:r>
              <a:rPr lang="ru-RU" dirty="0">
                <a:latin typeface="TT Hoves"/>
              </a:rPr>
              <a:t>аренду не удалось, компьютер запрашивает обновление </a:t>
            </a:r>
            <a:r>
              <a:rPr lang="ru-RU" dirty="0" smtClean="0">
                <a:latin typeface="TT Hoves"/>
              </a:rPr>
              <a:t>через </a:t>
            </a:r>
            <a:r>
              <a:rPr lang="ru-RU" dirty="0">
                <a:latin typeface="TT Hoves"/>
              </a:rPr>
              <a:t>половину от оставшегося времени</a:t>
            </a:r>
          </a:p>
        </p:txBody>
      </p:sp>
    </p:spTree>
    <p:extLst>
      <p:ext uri="{BB962C8B-B14F-4D97-AF65-F5344CB8AC3E}">
        <p14:creationId xmlns:p14="http://schemas.microsoft.com/office/powerpoint/2010/main" val="79899575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4370</TotalTime>
  <Words>4386</Words>
  <Application>Microsoft Office PowerPoint</Application>
  <PresentationFormat>Произвольный</PresentationFormat>
  <Paragraphs>748</Paragraphs>
  <Slides>53</Slides>
  <Notes>40</Notes>
  <HiddenSlides>0</HiddenSlides>
  <MMClips>0</MMClips>
  <ScaleCrop>false</ScaleCrop>
  <HeadingPairs>
    <vt:vector size="4" baseType="variant">
      <vt:variant>
        <vt:lpstr>Тема</vt:lpstr>
      </vt:variant>
      <vt:variant>
        <vt:i4>1</vt:i4>
      </vt:variant>
      <vt:variant>
        <vt:lpstr>Заголовки слайдов</vt:lpstr>
      </vt:variant>
      <vt:variant>
        <vt:i4>53</vt:i4>
      </vt:variant>
    </vt:vector>
  </HeadingPairs>
  <TitlesOfParts>
    <vt:vector size="54" baseType="lpstr">
      <vt:lpstr>Тема Office</vt:lpstr>
      <vt:lpstr>Протоколы верхних уровней</vt:lpstr>
      <vt:lpstr>Протокол DHCP</vt:lpstr>
      <vt:lpstr>Протокол DHCP</vt:lpstr>
      <vt:lpstr>Распределение IP-адресов</vt:lpstr>
      <vt:lpstr>Опции DHCP</vt:lpstr>
      <vt:lpstr>Принцип работы DHCP</vt:lpstr>
      <vt:lpstr>Дополнительные сообщения</vt:lpstr>
      <vt:lpstr>Дополнительные сообщения</vt:lpstr>
      <vt:lpstr>Время аренды DHCP</vt:lpstr>
      <vt:lpstr>Протокол DNS</vt:lpstr>
      <vt:lpstr>Протокол DNS</vt:lpstr>
      <vt:lpstr>DNS плюсы и минусы</vt:lpstr>
      <vt:lpstr>Разрешение имени DNS</vt:lpstr>
      <vt:lpstr>Иерархия DNS</vt:lpstr>
      <vt:lpstr>Уровни DNS</vt:lpstr>
      <vt:lpstr>Шаги DNS запроса</vt:lpstr>
      <vt:lpstr>Сопоставление имени</vt:lpstr>
      <vt:lpstr>Процесс разрешения имени DNS</vt:lpstr>
      <vt:lpstr>DNS записи</vt:lpstr>
      <vt:lpstr>Протокол Telnet</vt:lpstr>
      <vt:lpstr>Telnet</vt:lpstr>
      <vt:lpstr>Принципы Telnet</vt:lpstr>
      <vt:lpstr>Режимы работы</vt:lpstr>
      <vt:lpstr>Безопасность Telnet</vt:lpstr>
      <vt:lpstr>Протокол SSH</vt:lpstr>
      <vt:lpstr>SSH</vt:lpstr>
      <vt:lpstr>Функции SSH</vt:lpstr>
      <vt:lpstr>Принцип работы SSH</vt:lpstr>
      <vt:lpstr>Принцип работы SSH</vt:lpstr>
      <vt:lpstr>Обеспечение безопасности</vt:lpstr>
      <vt:lpstr>Аутентификация клиента</vt:lpstr>
      <vt:lpstr>Небольшое заключение</vt:lpstr>
      <vt:lpstr>Протоколы HTTP/HTTPs</vt:lpstr>
      <vt:lpstr>HTTP</vt:lpstr>
      <vt:lpstr>Структура сообщения</vt:lpstr>
      <vt:lpstr>Стартовая строка</vt:lpstr>
      <vt:lpstr>Методы HTTP</vt:lpstr>
      <vt:lpstr>Коды состояния</vt:lpstr>
      <vt:lpstr>Заголовки HTTP</vt:lpstr>
      <vt:lpstr>Тело сообщения</vt:lpstr>
      <vt:lpstr>HTTPS</vt:lpstr>
      <vt:lpstr>Функции HTTPS</vt:lpstr>
      <vt:lpstr>Механизм работы</vt:lpstr>
      <vt:lpstr>Протокол SMB</vt:lpstr>
      <vt:lpstr>Протокол SMB</vt:lpstr>
      <vt:lpstr>Формат заголовка SMB</vt:lpstr>
      <vt:lpstr>Презентация PowerPoint</vt:lpstr>
      <vt:lpstr>Презентация PowerPoint</vt:lpstr>
      <vt:lpstr>SMB Signing</vt:lpstr>
      <vt:lpstr>Принцип работы SMB Signing</vt:lpstr>
      <vt:lpstr>Аутентификация в SMB</vt:lpstr>
      <vt:lpstr>И ещё немного протоколов</vt:lpstr>
      <vt:lpstr>Спасибо  за внимание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Софроновы</dc:creator>
  <cp:lastModifiedBy>Анна</cp:lastModifiedBy>
  <cp:revision>270</cp:revision>
  <dcterms:created xsi:type="dcterms:W3CDTF">2021-06-05T14:52:40Z</dcterms:created>
  <dcterms:modified xsi:type="dcterms:W3CDTF">2022-04-26T13:04:11Z</dcterms:modified>
</cp:coreProperties>
</file>